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gs/tag38.xml" ContentType="application/vnd.openxmlformats-officedocument.presentationml.tags+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52.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diagrams/layout1.xml" ContentType="application/vnd.openxmlformats-officedocument.drawingml.diagramLayout+xml"/>
  <Override PartName="/ppt/tags/tag23.xml" ContentType="application/vnd.openxmlformats-officedocument.presentationml.tags+xml"/>
  <Override PartName="/ppt/tags/tag41.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tags/tag39.xml" ContentType="application/vnd.openxmlformats-officedocument.presentationml.tags+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tags/tag64.xml" ContentType="application/vnd.openxmlformats-officedocument.presentationml.tags+xml"/>
  <Default Extension="wdp" ContentType="image/vnd.ms-photo"/>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tags/tag24.xml" ContentType="application/vnd.openxmlformats-officedocument.presentationml.tags+xml"/>
  <Override PartName="/ppt/tags/tag53.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tags/tag10.xml" ContentType="application/vnd.openxmlformats-officedocument.presentationml.tags+xml"/>
  <Override PartName="/ppt/tags/tag21.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tags/tag59.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diagrams/data1.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856" r:id="rId2"/>
  </p:sldMasterIdLst>
  <p:notesMasterIdLst>
    <p:notesMasterId r:id="rId64"/>
  </p:notesMasterIdLst>
  <p:handoutMasterIdLst>
    <p:handoutMasterId r:id="rId65"/>
  </p:handoutMasterIdLst>
  <p:sldIdLst>
    <p:sldId id="544" r:id="rId3"/>
    <p:sldId id="865" r:id="rId4"/>
    <p:sldId id="977" r:id="rId5"/>
    <p:sldId id="1017" r:id="rId6"/>
    <p:sldId id="1018" r:id="rId7"/>
    <p:sldId id="921" r:id="rId8"/>
    <p:sldId id="923" r:id="rId9"/>
    <p:sldId id="973" r:id="rId10"/>
    <p:sldId id="974" r:id="rId11"/>
    <p:sldId id="975" r:id="rId12"/>
    <p:sldId id="976" r:id="rId13"/>
    <p:sldId id="925" r:id="rId14"/>
    <p:sldId id="866" r:id="rId15"/>
    <p:sldId id="1000" r:id="rId16"/>
    <p:sldId id="901" r:id="rId17"/>
    <p:sldId id="903" r:id="rId18"/>
    <p:sldId id="904" r:id="rId19"/>
    <p:sldId id="927" r:id="rId20"/>
    <p:sldId id="1019" r:id="rId21"/>
    <p:sldId id="1020" r:id="rId22"/>
    <p:sldId id="1021" r:id="rId23"/>
    <p:sldId id="1022" r:id="rId24"/>
    <p:sldId id="1023" r:id="rId25"/>
    <p:sldId id="1024" r:id="rId26"/>
    <p:sldId id="1025" r:id="rId27"/>
    <p:sldId id="1001" r:id="rId28"/>
    <p:sldId id="1002" r:id="rId29"/>
    <p:sldId id="1003" r:id="rId30"/>
    <p:sldId id="1004" r:id="rId31"/>
    <p:sldId id="1005" r:id="rId32"/>
    <p:sldId id="876" r:id="rId33"/>
    <p:sldId id="929" r:id="rId34"/>
    <p:sldId id="931" r:id="rId35"/>
    <p:sldId id="932" r:id="rId36"/>
    <p:sldId id="937" r:id="rId37"/>
    <p:sldId id="938" r:id="rId38"/>
    <p:sldId id="939" r:id="rId39"/>
    <p:sldId id="940" r:id="rId40"/>
    <p:sldId id="914" r:id="rId41"/>
    <p:sldId id="992" r:id="rId42"/>
    <p:sldId id="916" r:id="rId43"/>
    <p:sldId id="1016" r:id="rId44"/>
    <p:sldId id="918" r:id="rId45"/>
    <p:sldId id="867" r:id="rId46"/>
    <p:sldId id="961" r:id="rId47"/>
    <p:sldId id="962" r:id="rId48"/>
    <p:sldId id="968" r:id="rId49"/>
    <p:sldId id="868" r:id="rId50"/>
    <p:sldId id="942" r:id="rId51"/>
    <p:sldId id="943" r:id="rId52"/>
    <p:sldId id="944" r:id="rId53"/>
    <p:sldId id="947" r:id="rId54"/>
    <p:sldId id="948" r:id="rId55"/>
    <p:sldId id="949" r:id="rId56"/>
    <p:sldId id="952" r:id="rId57"/>
    <p:sldId id="954" r:id="rId58"/>
    <p:sldId id="955" r:id="rId59"/>
    <p:sldId id="957" r:id="rId60"/>
    <p:sldId id="958" r:id="rId61"/>
    <p:sldId id="959" r:id="rId62"/>
    <p:sldId id="960" r:id="rId63"/>
  </p:sldIdLst>
  <p:sldSz cx="9144000" cy="6858000" type="screen4x3"/>
  <p:notesSz cx="6858000" cy="9144000"/>
  <p:custDataLst>
    <p:tags r:id="rId66"/>
  </p:custData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66FF99"/>
    <a:srgbClr val="3399FF"/>
    <a:srgbClr val="0066FF"/>
    <a:srgbClr val="0000FF"/>
    <a:srgbClr val="0000CC"/>
    <a:srgbClr val="009900"/>
    <a:srgbClr val="00516B"/>
    <a:srgbClr val="5A92B5"/>
    <a:srgbClr val="45A7D3"/>
    <a:srgbClr val="6DD5C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6" autoAdjust="0"/>
    <p:restoredTop sz="91826" autoAdjust="0"/>
  </p:normalViewPr>
  <p:slideViewPr>
    <p:cSldViewPr>
      <p:cViewPr>
        <p:scale>
          <a:sx n="73" d="100"/>
          <a:sy n="73" d="100"/>
        </p:scale>
        <p:origin x="-2604" y="-690"/>
      </p:cViewPr>
      <p:guideLst>
        <p:guide orient="horz" pos="2160"/>
        <p:guide pos="2880"/>
      </p:guideLst>
    </p:cSldViewPr>
  </p:slideViewPr>
  <p:outlineViewPr>
    <p:cViewPr>
      <p:scale>
        <a:sx n="33" d="100"/>
        <a:sy n="33" d="100"/>
      </p:scale>
      <p:origin x="0" y="4896"/>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7" d="100"/>
          <a:sy n="37" d="100"/>
        </p:scale>
        <p:origin x="-1589" y="-91"/>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style val="42"/>
  <c:chart>
    <c:autoTitleDeleted val="1"/>
    <c:view3D>
      <c:rotX val="30"/>
      <c:perspective val="30"/>
    </c:view3D>
    <c:plotArea>
      <c:layout>
        <c:manualLayout>
          <c:layoutTarget val="inner"/>
          <c:xMode val="edge"/>
          <c:yMode val="edge"/>
          <c:x val="4.0727568715746405E-2"/>
          <c:y val="3.052155326347503E-2"/>
          <c:w val="0.95556992503736649"/>
          <c:h val="0.96947844673652495"/>
        </c:manualLayout>
      </c:layout>
      <c:pie3DChart>
        <c:varyColors val="1"/>
        <c:ser>
          <c:idx val="0"/>
          <c:order val="0"/>
          <c:dPt>
            <c:idx val="0"/>
            <c:spPr>
              <a:solidFill>
                <a:schemeClr val="accent2">
                  <a:lumMod val="20000"/>
                  <a:lumOff val="80000"/>
                </a:schemeClr>
              </a:solidFill>
            </c:spPr>
          </c:dPt>
          <c:dPt>
            <c:idx val="1"/>
            <c:explosion val="18"/>
            <c:spPr>
              <a:solidFill>
                <a:srgbClr val="FF0000"/>
              </a:solidFill>
            </c:spPr>
          </c:dPt>
          <c:dLbls>
            <c:delete val="1"/>
          </c:dLbls>
          <c:cat>
            <c:strRef>
              <c:f>工作表1!$E$4:$E$5</c:f>
              <c:strCache>
                <c:ptCount val="2"/>
                <c:pt idx="0">
                  <c:v>半/非結構化資料</c:v>
                </c:pt>
                <c:pt idx="1">
                  <c:v>結構化資料</c:v>
                </c:pt>
              </c:strCache>
            </c:strRef>
          </c:cat>
          <c:val>
            <c:numRef>
              <c:f>工作表1!$F$4:$F$5</c:f>
              <c:numCache>
                <c:formatCode>0%</c:formatCode>
                <c:ptCount val="2"/>
                <c:pt idx="0">
                  <c:v>0.85000000000000064</c:v>
                </c:pt>
                <c:pt idx="1">
                  <c:v>0.15000000000000016</c:v>
                </c:pt>
              </c:numCache>
            </c:numRef>
          </c:val>
        </c:ser>
        <c:dLbls>
          <c:showVal val="1"/>
          <c:showCatName val="1"/>
        </c:dLbls>
      </c:pie3DChart>
    </c:plotArea>
    <c:plotVisOnly val="1"/>
    <c:dispBlanksAs val="zero"/>
  </c:chart>
  <c:spPr>
    <a:noFill/>
  </c:spPr>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colorful1#1" csCatId="colorful" phldr="1"/>
      <dgm:spPr/>
      <dgm:t>
        <a:bodyPr/>
        <a:lstStyle/>
        <a:p>
          <a:endParaRPr lang="zh-CN" altLang="en-US"/>
        </a:p>
      </dgm:t>
    </dgm:pt>
    <dgm:pt modelId="{8164C08B-7FEA-49D1-8EDB-A34D4A5AE13A}">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优化</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7B64AF-E89E-4F47-93DF-875AC7EA9F80}">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7B058C8-9F24-4425-9245-540C959E25B2}">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革命</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592691F-9E79-4BC0-87E5-69D7D698006D}">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6259541-DC05-42DE-803A-E680E08D6C9F}">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改变</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E47C7B-F182-4DF4-A19B-69BAAE382931}">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045D98D-C66A-48E7-A245-35B5957A7399}">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颠覆</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B677B6-3E43-4154-B276-2F0542B27522}">
      <dgm:prSet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17E6BAE9-8BA8-49A9-9852-BBE4837FC95F}" type="presOf" srcId="{0D7B64AF-E89E-4F47-93DF-875AC7EA9F80}" destId="{5E312260-BB8C-4259-9A9A-07FD49D660DE}" srcOrd="0" destOrd="0" presId="urn:microsoft.com/office/officeart/2005/8/layout/vList5"/>
    <dgm:cxn modelId="{B09C6651-E9F7-4C85-A804-B1CFED2D9AEA}" type="presOf" srcId="{8164C08B-7FEA-49D1-8EDB-A34D4A5AE13A}" destId="{F4149E3D-D159-4E8D-9645-4C34100CAD08}"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EE97BE91-F0E5-4596-AC5C-096398EA8E96}" type="presOf" srcId="{2592691F-9E79-4BC0-87E5-69D7D698006D}" destId="{B384A40A-3548-4A73-A19D-621C79A2EA79}" srcOrd="0" destOrd="0" presId="urn:microsoft.com/office/officeart/2005/8/layout/vList5"/>
    <dgm:cxn modelId="{FACDDF80-349F-46B1-8ACF-8DB9FC10348B}"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1C7EAB35-6B9E-4ECB-99E0-22F013B590A2}" type="presOf" srcId="{A1E47C7B-F182-4DF4-A19B-69BAAE382931}" destId="{1F0D7FAF-2C3A-41BB-B40E-71733DC8AA53}"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E8B28251-E2BD-46B1-B26C-1CC275AB2F85}" srcId="{9045D98D-C66A-48E7-A245-35B5957A7399}" destId="{2592691F-9E79-4BC0-87E5-69D7D698006D}" srcOrd="0" destOrd="0" parTransId="{C0845D3B-5494-47F6-927D-C8582491F5CA}" sibTransId="{0FA4D93A-AD3F-4434-AA55-CEB49328E211}"/>
    <dgm:cxn modelId="{0E27294B-D241-4242-A5D4-BAB975F1D3DA}" srcId="{B6259541-DC05-42DE-803A-E680E08D6C9F}" destId="{A1E47C7B-F182-4DF4-A19B-69BAAE382931}" srcOrd="0" destOrd="0" parTransId="{719D88D6-1635-491E-8C93-A79FE7CA5E24}" sibTransId="{6051CE2A-AC3B-4295-AD33-637560233BA3}"/>
    <dgm:cxn modelId="{ACCD2F28-22F2-44D6-AE16-5A29EDD7F34D}" srcId="{7B82EDC0-28C3-4FE7-9893-B4115506E30C}" destId="{E7B058C8-9F24-4425-9245-540C959E25B2}" srcOrd="1" destOrd="0" parTransId="{C930D84C-0E90-4901-8249-526B90587C3A}" sibTransId="{C1CB44BA-B18A-4102-8277-02BDC5534532}"/>
    <dgm:cxn modelId="{CBA682EC-8FE0-4D3D-8C23-1CD8A5FDDC57}" type="presOf" srcId="{7B82EDC0-28C3-4FE7-9893-B4115506E30C}" destId="{1AF1258D-7D71-462E-899A-895332038374}" srcOrd="0" destOrd="0" presId="urn:microsoft.com/office/officeart/2005/8/layout/vList5"/>
    <dgm:cxn modelId="{49B22F69-0547-4F91-A3D5-C3EDAA848D1D}" type="presOf" srcId="{22B677B6-3E43-4154-B276-2F0542B27522}" destId="{C36456F2-C104-49EC-A4F4-9E741C50E57D}" srcOrd="0" destOrd="0" presId="urn:microsoft.com/office/officeart/2005/8/layout/vList5"/>
    <dgm:cxn modelId="{0CA73E97-D618-497C-BD4D-A5D9D1B11479}" type="presOf" srcId="{9045D98D-C66A-48E7-A245-35B5957A7399}" destId="{D516C599-DE5A-42A2-88A9-704EB00499F1}" srcOrd="0" destOrd="0" presId="urn:microsoft.com/office/officeart/2005/8/layout/vList5"/>
    <dgm:cxn modelId="{0165E81A-CAD0-462F-91BB-915E64CD16BD}" type="presOf" srcId="{B6259541-DC05-42DE-803A-E680E08D6C9F}" destId="{E6E01B5A-8BEE-4FEC-8416-8610EF675C5F}" srcOrd="0" destOrd="0" presId="urn:microsoft.com/office/officeart/2005/8/layout/vList5"/>
    <dgm:cxn modelId="{E4931202-E6BE-4BC8-B65B-11D412988295}" srcId="{7B82EDC0-28C3-4FE7-9893-B4115506E30C}" destId="{B6259541-DC05-42DE-803A-E680E08D6C9F}" srcOrd="3" destOrd="0" parTransId="{37D6F386-8381-4B6F-978B-E137AE3DF9AA}" sibTransId="{268DB079-41ED-404F-B186-2A61D37917A2}"/>
    <dgm:cxn modelId="{88491247-38B7-4FFB-8F23-0141152F3BE2}" type="presParOf" srcId="{1AF1258D-7D71-462E-899A-895332038374}" destId="{464B684D-6A54-4966-A942-B64EFDFA3F3A}" srcOrd="0" destOrd="0" presId="urn:microsoft.com/office/officeart/2005/8/layout/vList5"/>
    <dgm:cxn modelId="{F4770299-C9B7-492A-89E0-AE525C76BA75}" type="presParOf" srcId="{464B684D-6A54-4966-A942-B64EFDFA3F3A}" destId="{F4149E3D-D159-4E8D-9645-4C34100CAD08}" srcOrd="0" destOrd="0" presId="urn:microsoft.com/office/officeart/2005/8/layout/vList5"/>
    <dgm:cxn modelId="{F56C7779-AE93-4C3D-8949-3B6ED785F8E6}" type="presParOf" srcId="{464B684D-6A54-4966-A942-B64EFDFA3F3A}" destId="{5E312260-BB8C-4259-9A9A-07FD49D660DE}" srcOrd="1" destOrd="0" presId="urn:microsoft.com/office/officeart/2005/8/layout/vList5"/>
    <dgm:cxn modelId="{A28B23FE-BD4B-4479-A157-6B7008AB32DC}" type="presParOf" srcId="{1AF1258D-7D71-462E-899A-895332038374}" destId="{B15E52DD-BF95-48EF-83BF-64D9AE8A1181}" srcOrd="1" destOrd="0" presId="urn:microsoft.com/office/officeart/2005/8/layout/vList5"/>
    <dgm:cxn modelId="{CAE82FD9-0038-4461-BA25-0B72A3CD6BC7}" type="presParOf" srcId="{1AF1258D-7D71-462E-899A-895332038374}" destId="{561821EA-E295-47E4-A7EF-0FAE72E8F842}" srcOrd="2" destOrd="0" presId="urn:microsoft.com/office/officeart/2005/8/layout/vList5"/>
    <dgm:cxn modelId="{F1576DC9-D0F1-40E7-AC20-6A76CD6AFD9D}" type="presParOf" srcId="{561821EA-E295-47E4-A7EF-0FAE72E8F842}" destId="{988D9766-81DD-42EA-8025-F35CE451537D}" srcOrd="0" destOrd="0" presId="urn:microsoft.com/office/officeart/2005/8/layout/vList5"/>
    <dgm:cxn modelId="{B8E5549E-162D-469C-8C18-D19523759336}" type="presParOf" srcId="{561821EA-E295-47E4-A7EF-0FAE72E8F842}" destId="{C36456F2-C104-49EC-A4F4-9E741C50E57D}" srcOrd="1" destOrd="0" presId="urn:microsoft.com/office/officeart/2005/8/layout/vList5"/>
    <dgm:cxn modelId="{F94E14B1-897E-4CD6-B967-9CFD8C11F2C9}" type="presParOf" srcId="{1AF1258D-7D71-462E-899A-895332038374}" destId="{84D8518D-A12B-4BCA-84D3-1E1FB4A6F4BC}" srcOrd="3" destOrd="0" presId="urn:microsoft.com/office/officeart/2005/8/layout/vList5"/>
    <dgm:cxn modelId="{B6686525-D843-40E5-A590-346A4F9C0CA9}" type="presParOf" srcId="{1AF1258D-7D71-462E-899A-895332038374}" destId="{2D02B444-8067-4F2B-BE1C-FB30DFA33E38}" srcOrd="4" destOrd="0" presId="urn:microsoft.com/office/officeart/2005/8/layout/vList5"/>
    <dgm:cxn modelId="{C1A4418B-C4D7-4B3D-A56B-D25CC6DA3B8A}" type="presParOf" srcId="{2D02B444-8067-4F2B-BE1C-FB30DFA33E38}" destId="{D516C599-DE5A-42A2-88A9-704EB00499F1}" srcOrd="0" destOrd="0" presId="urn:microsoft.com/office/officeart/2005/8/layout/vList5"/>
    <dgm:cxn modelId="{1953F269-E2F3-4198-B4E1-C372296BE9AD}" type="presParOf" srcId="{2D02B444-8067-4F2B-BE1C-FB30DFA33E38}" destId="{B384A40A-3548-4A73-A19D-621C79A2EA79}" srcOrd="1" destOrd="0" presId="urn:microsoft.com/office/officeart/2005/8/layout/vList5"/>
    <dgm:cxn modelId="{46081792-3863-4754-BE31-916EF3EFB58D}" type="presParOf" srcId="{1AF1258D-7D71-462E-899A-895332038374}" destId="{7087A52F-0B29-4C33-8A51-37C6BDA8202E}" srcOrd="5" destOrd="0" presId="urn:microsoft.com/office/officeart/2005/8/layout/vList5"/>
    <dgm:cxn modelId="{11D2FD5F-E05A-423C-8BBE-3B84F62BE0DA}" type="presParOf" srcId="{1AF1258D-7D71-462E-899A-895332038374}" destId="{1B00E73A-0AF2-4D6F-8F6F-ABCEAF64862F}" srcOrd="6" destOrd="0" presId="urn:microsoft.com/office/officeart/2005/8/layout/vList5"/>
    <dgm:cxn modelId="{3A36B4FD-B75C-493B-94DE-C0EA4FFF6B49}" type="presParOf" srcId="{1B00E73A-0AF2-4D6F-8F6F-ABCEAF64862F}" destId="{E6E01B5A-8BEE-4FEC-8416-8610EF675C5F}" srcOrd="0" destOrd="0" presId="urn:microsoft.com/office/officeart/2005/8/layout/vList5"/>
    <dgm:cxn modelId="{23649873-9D7C-41C0-A5F3-F8C8BEAE979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288EA58E-DA52-4BF8-B600-17A25716C891}" type="slidenum">
              <a:rPr lang="en-US" altLang="zh-CN"/>
              <a:pPr>
                <a:defRPr/>
              </a:pPr>
              <a:t>‹#›</a:t>
            </a:fld>
            <a:endParaRPr lang="en-US" altLang="zh-CN"/>
          </a:p>
        </p:txBody>
      </p:sp>
    </p:spTree>
    <p:extLst>
      <p:ext uri="{BB962C8B-B14F-4D97-AF65-F5344CB8AC3E}">
        <p14:creationId xmlns:p14="http://schemas.microsoft.com/office/powerpoint/2010/main" xmlns="" val="261779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EE6C0515-DF5D-480F-B329-D8FF6AD8555B}" type="slidenum">
              <a:rPr lang="en-US" altLang="zh-CN"/>
              <a:pPr>
                <a:defRPr/>
              </a:pPr>
              <a:t>‹#›</a:t>
            </a:fld>
            <a:endParaRPr lang="en-US" altLang="zh-CN"/>
          </a:p>
        </p:txBody>
      </p:sp>
    </p:spTree>
    <p:extLst>
      <p:ext uri="{BB962C8B-B14F-4D97-AF65-F5344CB8AC3E}">
        <p14:creationId xmlns:p14="http://schemas.microsoft.com/office/powerpoint/2010/main" xmlns="" val="31775153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lgn="l">
              <a:lnSpc>
                <a:spcPct val="125000"/>
              </a:lnSpc>
              <a:defRPr/>
            </a:pPr>
            <a:r>
              <a:rPr lang="zh-CN" altLang="en-US" sz="1800" b="1" kern="0" dirty="0" smtClean="0">
                <a:ln w="11430"/>
                <a:solidFill>
                  <a:srgbClr val="C00000"/>
                </a:solidFill>
                <a:latin typeface="微软雅黑" pitchFamily="34" charset="-122"/>
                <a:ea typeface="微软雅黑" pitchFamily="34" charset="-122"/>
              </a:rPr>
              <a:t>（资源源于网络）</a:t>
            </a:r>
            <a:endParaRPr lang="en-US" altLang="zh-CN" sz="2800" b="1" kern="0" dirty="0" smtClean="0">
              <a:ln w="11430"/>
              <a:solidFill>
                <a:srgbClr val="C00000"/>
              </a:solidFill>
              <a:latin typeface="微软雅黑" pitchFamily="34" charset="-122"/>
              <a:ea typeface="微软雅黑" pitchFamily="34" charset="-122"/>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5134BA73-9A5F-4AE8-B624-E10D04B2B586}" type="slidenum">
              <a:rPr lang="en-US" altLang="zh-CN" smtClean="0">
                <a:solidFill>
                  <a:srgbClr val="000000"/>
                </a:solidFill>
              </a:rPr>
              <a:pPr eaLnBrk="1" hangingPunct="1"/>
              <a:t>0</a:t>
            </a:fld>
            <a:endParaRPr lang="en-US" altLang="zh-CN" smtClean="0">
              <a:solidFill>
                <a:srgbClr val="000000"/>
              </a:solidFill>
            </a:endParaRPr>
          </a:p>
        </p:txBody>
      </p:sp>
    </p:spTree>
    <p:extLst>
      <p:ext uri="{BB962C8B-B14F-4D97-AF65-F5344CB8AC3E}">
        <p14:creationId xmlns:p14="http://schemas.microsoft.com/office/powerpoint/2010/main" xmlns="" val="1345042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a:t>
            </a:r>
            <a:r>
              <a:rPr lang="en-US" altLang="zh-CN" sz="1200" b="0" i="0" kern="1200" dirty="0" smtClean="0">
                <a:solidFill>
                  <a:schemeClr val="tx1"/>
                </a:solidFill>
                <a:effectLst/>
                <a:latin typeface="+mn-lt"/>
                <a:ea typeface="+mn-ea"/>
                <a:cs typeface="+mn-cs"/>
              </a:rPr>
              <a:t>Google Flu Trends</a:t>
            </a:r>
            <a:r>
              <a:rPr lang="zh-CN" altLang="en-US" sz="1200" b="0" i="0" kern="1200" dirty="0" smtClean="0">
                <a:solidFill>
                  <a:schemeClr val="tx1"/>
                </a:solidFill>
                <a:effectLst/>
                <a:latin typeface="+mn-lt"/>
                <a:ea typeface="+mn-ea"/>
                <a:cs typeface="+mn-cs"/>
              </a:rPr>
              <a:t>通过对聚合搜索的结果进行分析，可以比这些机构更快速地侦测到疾病的爆发。而且，尽管卫生报告每周都得到更新，但报告仅限于单个国家。</a:t>
            </a:r>
            <a:r>
              <a:rPr lang="en-US" altLang="zh-CN" sz="1200" b="0" i="0" kern="1200" dirty="0" smtClean="0">
                <a:solidFill>
                  <a:schemeClr val="tx1"/>
                </a:solidFill>
                <a:effectLst/>
                <a:latin typeface="+mn-lt"/>
                <a:ea typeface="+mn-ea"/>
                <a:cs typeface="+mn-cs"/>
              </a:rPr>
              <a:t>Google Flu Trends</a:t>
            </a:r>
            <a:r>
              <a:rPr lang="zh-CN" altLang="en-US" sz="1200" b="0" i="0" kern="1200" dirty="0" smtClean="0">
                <a:solidFill>
                  <a:schemeClr val="tx1"/>
                </a:solidFill>
                <a:effectLst/>
                <a:latin typeface="+mn-lt"/>
                <a:ea typeface="+mn-ea"/>
                <a:cs typeface="+mn-cs"/>
              </a:rPr>
              <a:t>却有着几近涵盖全球的视角：它在任何人们使用</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搜索的地点收集数据。更重要的是，由于它是每日更新的，因而它向人们传递更即时的消息。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、相扑，</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a:t>
            </a:r>
            <a:r>
              <a:rPr lang="zh-CN" altLang="en-US" sz="1200" b="0" i="0" kern="1200" dirty="0" smtClean="0">
                <a:solidFill>
                  <a:schemeClr val="tx1"/>
                </a:solidFill>
                <a:effectLst/>
                <a:latin typeface="+mn-lt"/>
                <a:ea typeface="+mn-ea"/>
                <a:cs typeface="+mn-cs"/>
              </a:rPr>
              <a:t> 埃齐奥尼表示，他不需要去解开机票价格差异的奥秘。他要做的仅仅是预测当前的机票价格在未来一段时间内会上涨还是下降。如果一张机票的平均价格呈下降趋势，系统就会帮助用户做出稍后再购票的明智选择。反过来，如果一张机票的平均价格呈上涨趋势，系统就会提醒用户立刻购买该机票。系统的运转需要海量数据的支持。为了提高预测的准确性，埃齐奥尼找到了一个行业机票预订数据库。如今，这个名叫</a:t>
            </a:r>
            <a:r>
              <a:rPr lang="en-US" altLang="zh-CN" sz="1200" b="0" i="0" kern="1200" dirty="0" err="1" smtClean="0">
                <a:solidFill>
                  <a:schemeClr val="tx1"/>
                </a:solidFill>
                <a:effectLst/>
                <a:latin typeface="+mn-lt"/>
                <a:ea typeface="+mn-ea"/>
                <a:cs typeface="+mn-cs"/>
              </a:rPr>
              <a:t>Farecast</a:t>
            </a:r>
            <a:r>
              <a:rPr lang="zh-CN" altLang="en-US" sz="1200" b="0" i="0" kern="1200" dirty="0" smtClean="0">
                <a:solidFill>
                  <a:schemeClr val="tx1"/>
                </a:solidFill>
                <a:effectLst/>
                <a:latin typeface="+mn-lt"/>
                <a:ea typeface="+mn-ea"/>
                <a:cs typeface="+mn-cs"/>
              </a:rPr>
              <a:t>的系统已经拥有惊人的约</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万亿条飞行数据记录。预测准确度为</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，使用该系统的旅客，平均每张机票可节省</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美元。</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 苹果公司的传奇总裁史蒂夫乔布斯在与癌症斗争的过程中采用了不同的方式，成为世界上第一个对自身所有 </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和肿瘤 </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进行排序的人。为此，他支付了高达几十万美元的费用，这是 </a:t>
            </a:r>
            <a:r>
              <a:rPr lang="en-US" altLang="zh-CN" sz="1200" b="0" i="0" kern="1200" dirty="0" smtClean="0">
                <a:solidFill>
                  <a:schemeClr val="tx1"/>
                </a:solidFill>
                <a:effectLst/>
                <a:latin typeface="+mn-lt"/>
                <a:ea typeface="+mn-ea"/>
                <a:cs typeface="+mn-cs"/>
              </a:rPr>
              <a:t>23andme</a:t>
            </a:r>
            <a:r>
              <a:rPr lang="zh-CN" altLang="en-US" sz="1200" b="0" i="0" kern="1200" dirty="0" smtClean="0">
                <a:solidFill>
                  <a:schemeClr val="tx1"/>
                </a:solidFill>
                <a:effectLst/>
                <a:latin typeface="+mn-lt"/>
                <a:ea typeface="+mn-ea"/>
                <a:cs typeface="+mn-cs"/>
              </a:rPr>
              <a:t>报价的几百倍之多。所以，他得到的不是一个只有一系列标记的样本，他得到了包括整个基因密码的数据文档。对于一个普通的癌症患者，医生只能期望她的</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排列同试验中使用的样本足够相似。但是，史蒂夫乔布斯的医生们能够基于乔布斯的特定基因组成，按所需效果用药。如果癌症病变导致药物失效，医生可以及时更换另一种药，也就是乔布斯所说的，“从一片睡莲叶跳到另一片上。”乔布斯开玩笑说：“我要么是第一个通过这种方式战胜癌症的人，要么就是最后一个因为这种方式死于癌症的人。”虽然他的愿望都没有实现，但是这种获得所有数据而不仅是样本的方法还是将他的生命延长了好几年。</a:t>
            </a: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两个折中：一个是我们认为不会有更多的数据能够使用，另一个是一直在追求数据本身的质量</a:t>
            </a:r>
            <a:r>
              <a:rPr lang="en-US" altLang="zh-CN" dirty="0" smtClean="0"/>
              <a:t>——</a:t>
            </a:r>
            <a:r>
              <a:rPr lang="zh-CN" altLang="en-US" dirty="0" smtClean="0"/>
              <a:t>不允许有过大的误差；</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数据体量巨大。从</a:t>
            </a:r>
            <a:r>
              <a:rPr lang="en-US" altLang="zh-CN" dirty="0" smtClean="0"/>
              <a:t>TB</a:t>
            </a:r>
            <a:r>
              <a:rPr lang="zh-CN" altLang="en-US" dirty="0" smtClean="0"/>
              <a:t>级别，增长到</a:t>
            </a:r>
            <a:r>
              <a:rPr lang="en-US" altLang="zh-CN" dirty="0" smtClean="0"/>
              <a:t>PB</a:t>
            </a:r>
            <a:r>
              <a:rPr lang="zh-CN" altLang="en-US" dirty="0" smtClean="0"/>
              <a:t>级别。截至目前，人类生产的所有印刷材料的数据量是</a:t>
            </a:r>
            <a:r>
              <a:rPr lang="en-US" altLang="zh-CN" dirty="0" smtClean="0"/>
              <a:t>200PB(1PB=1024TB)</a:t>
            </a:r>
            <a:r>
              <a:rPr lang="zh-CN" altLang="en-US" dirty="0" smtClean="0"/>
              <a:t>，而历史上全人类说过的所有的话的数据量大约是</a:t>
            </a:r>
            <a:r>
              <a:rPr lang="en-US" altLang="zh-CN" dirty="0" smtClean="0"/>
              <a:t>5EB(1EB=1024PB)</a:t>
            </a:r>
            <a:r>
              <a:rPr lang="zh-CN" altLang="en-US" dirty="0" smtClean="0"/>
              <a:t>。当前，典型个人计算机硬盘的容量为</a:t>
            </a:r>
            <a:r>
              <a:rPr lang="en-US" altLang="zh-CN" dirty="0" smtClean="0"/>
              <a:t>TB</a:t>
            </a:r>
            <a:r>
              <a:rPr lang="zh-CN" altLang="en-US" dirty="0" smtClean="0"/>
              <a:t>量级，而一些大企业的数据量已经接近</a:t>
            </a:r>
            <a:r>
              <a:rPr lang="en-US" altLang="zh-CN" dirty="0" smtClean="0"/>
              <a:t>EB</a:t>
            </a:r>
            <a:r>
              <a:rPr lang="zh-CN" altLang="en-US" dirty="0" smtClean="0"/>
              <a:t>量级。</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1Byte(</a:t>
            </a:r>
            <a:r>
              <a:rPr lang="zh-TW" altLang="en-US" dirty="0" smtClean="0"/>
              <a:t>相当于一个英文字母，您的名字相当</a:t>
            </a:r>
            <a:r>
              <a:rPr lang="en-US" altLang="zh-TW" dirty="0" smtClean="0"/>
              <a:t>6Bytes(6B)</a:t>
            </a:r>
            <a:r>
              <a:rPr lang="zh-TW" altLang="en-US" dirty="0" smtClean="0"/>
              <a:t>。 </a:t>
            </a:r>
            <a:br>
              <a:rPr lang="zh-TW" altLang="en-US" dirty="0" smtClean="0"/>
            </a:br>
            <a:r>
              <a:rPr lang="en-US" altLang="zh-TW" dirty="0" smtClean="0"/>
              <a:t>Kilobyte(KB)=1024B</a:t>
            </a:r>
            <a:r>
              <a:rPr lang="zh-TW" altLang="en-US" dirty="0" smtClean="0"/>
              <a:t>相当于一则短篇故事的内容。 </a:t>
            </a:r>
            <a:br>
              <a:rPr lang="zh-TW" altLang="en-US" dirty="0" smtClean="0"/>
            </a:br>
            <a:r>
              <a:rPr lang="en-US" altLang="zh-TW" dirty="0" smtClean="0"/>
              <a:t>Megabyte(MB)=l024KB</a:t>
            </a:r>
            <a:r>
              <a:rPr lang="zh-TW" altLang="en-US" dirty="0" smtClean="0"/>
              <a:t>相当于一则短篇小说的文字内容。 </a:t>
            </a:r>
            <a:br>
              <a:rPr lang="zh-TW" altLang="en-US" dirty="0" smtClean="0"/>
            </a:br>
            <a:r>
              <a:rPr lang="en-US" altLang="zh-TW" dirty="0" smtClean="0"/>
              <a:t>Gigabyte(GB)=1024MB</a:t>
            </a:r>
            <a:r>
              <a:rPr lang="zh-TW" altLang="en-US" dirty="0" smtClean="0"/>
              <a:t>相当于贝多芬第五乐章交响曲的乐谱内容。 </a:t>
            </a:r>
            <a:br>
              <a:rPr lang="zh-TW" altLang="en-US" dirty="0" smtClean="0"/>
            </a:br>
            <a:r>
              <a:rPr lang="en-US" altLang="zh-TW" dirty="0" smtClean="0"/>
              <a:t>Terabyte(TB)=1024GB</a:t>
            </a:r>
            <a:r>
              <a:rPr lang="zh-TW" altLang="en-US" dirty="0" smtClean="0"/>
              <a:t>相当于一家大型医院中所有的</a:t>
            </a:r>
            <a:r>
              <a:rPr lang="en-US" altLang="zh-TW" dirty="0" smtClean="0"/>
              <a:t>X</a:t>
            </a:r>
            <a:r>
              <a:rPr lang="zh-TW" altLang="en-US" dirty="0" smtClean="0"/>
              <a:t>光图片信息量。 </a:t>
            </a:r>
            <a:br>
              <a:rPr lang="zh-TW" altLang="en-US" dirty="0" smtClean="0"/>
            </a:br>
            <a:r>
              <a:rPr lang="en-US" altLang="zh-TW" dirty="0" smtClean="0"/>
              <a:t>Petabyte(PB)=l024TB</a:t>
            </a:r>
            <a:r>
              <a:rPr lang="zh-TW" altLang="en-US" dirty="0" smtClean="0"/>
              <a:t>相当于</a:t>
            </a:r>
            <a:r>
              <a:rPr lang="en-US" altLang="zh-TW" dirty="0" smtClean="0"/>
              <a:t>50%</a:t>
            </a:r>
            <a:r>
              <a:rPr lang="zh-TW" altLang="en-US" dirty="0" smtClean="0"/>
              <a:t>的全美学术研究图书馆藏书信息内容。 </a:t>
            </a:r>
            <a:br>
              <a:rPr lang="zh-TW" altLang="en-US" dirty="0" smtClean="0"/>
            </a:br>
            <a:r>
              <a:rPr lang="en-US" altLang="zh-TW" dirty="0" smtClean="0"/>
              <a:t>Exabyte (EB)=1024PB</a:t>
            </a:r>
            <a:r>
              <a:rPr lang="zh-TW" altLang="en-US" dirty="0" smtClean="0"/>
              <a:t>；</a:t>
            </a:r>
            <a:r>
              <a:rPr lang="en-US" altLang="zh-TW" dirty="0" smtClean="0"/>
              <a:t>5EB</a:t>
            </a:r>
            <a:r>
              <a:rPr lang="zh-TW" altLang="en-US" dirty="0" smtClean="0"/>
              <a:t>相当于至今全世界人类所讲过的话语。 </a:t>
            </a:r>
            <a:br>
              <a:rPr lang="zh-TW" altLang="en-US" dirty="0" smtClean="0"/>
            </a:br>
            <a:r>
              <a:rPr lang="en-US" altLang="zh-TW" dirty="0" err="1" smtClean="0"/>
              <a:t>Zettabyte</a:t>
            </a:r>
            <a:r>
              <a:rPr lang="en-US" altLang="zh-TW" dirty="0" smtClean="0"/>
              <a:t>(ZB)=1024EB</a:t>
            </a:r>
            <a:r>
              <a:rPr lang="zh-TW" altLang="en-US" dirty="0" smtClean="0"/>
              <a:t>如同全世界海滩上的沙子数量总和。 </a:t>
            </a:r>
            <a:br>
              <a:rPr lang="zh-TW" altLang="en-US" dirty="0" smtClean="0"/>
            </a:br>
            <a:r>
              <a:rPr lang="en-US" altLang="zh-TW" dirty="0" err="1" smtClean="0"/>
              <a:t>Yottabyte</a:t>
            </a:r>
            <a:r>
              <a:rPr lang="en-US" altLang="zh-TW" dirty="0" smtClean="0"/>
              <a:t>(YB)=1024ZB</a:t>
            </a:r>
            <a:r>
              <a:rPr lang="zh-TW" altLang="en-US" dirty="0" smtClean="0"/>
              <a:t>相当于</a:t>
            </a:r>
            <a:r>
              <a:rPr lang="en-US" altLang="zh-TW" dirty="0" smtClean="0"/>
              <a:t>7000</a:t>
            </a:r>
            <a:r>
              <a:rPr lang="zh-TW" altLang="en-US" dirty="0" smtClean="0"/>
              <a:t>位人类体内的微细胞总和。 </a:t>
            </a: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处理速度快，</a:t>
            </a:r>
            <a:r>
              <a:rPr lang="en-US" altLang="zh-CN" dirty="0" smtClean="0"/>
              <a:t>1</a:t>
            </a:r>
            <a:r>
              <a:rPr lang="zh-CN" altLang="en-US" dirty="0" smtClean="0"/>
              <a:t>秒定律。根据</a:t>
            </a:r>
            <a:r>
              <a:rPr lang="en-US" altLang="zh-CN" dirty="0" smtClean="0"/>
              <a:t>IDC</a:t>
            </a:r>
            <a:r>
              <a:rPr lang="zh-CN" altLang="en-US" dirty="0" smtClean="0"/>
              <a:t>的“数字宇宙”的报告，预计到</a:t>
            </a:r>
            <a:r>
              <a:rPr lang="en-US" altLang="zh-CN" dirty="0" smtClean="0"/>
              <a:t>2020</a:t>
            </a:r>
            <a:r>
              <a:rPr lang="zh-CN" altLang="en-US" dirty="0" smtClean="0"/>
              <a:t>年，全球数据使用量将达到</a:t>
            </a:r>
            <a:r>
              <a:rPr lang="en-US" altLang="zh-CN" dirty="0" smtClean="0"/>
              <a:t>35.2ZB</a:t>
            </a:r>
            <a:r>
              <a:rPr lang="zh-CN" altLang="en-US" dirty="0" smtClean="0"/>
              <a:t>。在如此海量的数据面前，处理数据的效率就是企业的生命。</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类型繁多，络日志、视频、图片、地理位置信息等等。类型的多样性也让数据被分为结构化数据和非结构化数据。相对于以往便于存储的以文本为主的结构化数据，非结构化数据越来越多，这些多类型的数据对数据的处理能力提出了更高要求。</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xmlns="" val="247377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应用：参考实现、缺点、在石油行业的应用</a:t>
            </a:r>
            <a:endParaRPr lang="zh-CN" altLang="en-US" dirty="0"/>
          </a:p>
        </p:txBody>
      </p:sp>
    </p:spTree>
    <p:extLst>
      <p:ext uri="{BB962C8B-B14F-4D97-AF65-F5344CB8AC3E}">
        <p14:creationId xmlns:p14="http://schemas.microsoft.com/office/powerpoint/2010/main" xmlns="" val="2473774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xmlns="" val="247377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 xmlns:p14="http://schemas.microsoft.com/office/powerpoint/2010/main" val="252261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xmlns="" val="247377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 xmlns:p14="http://schemas.microsoft.com/office/powerpoint/2010/main" val="32168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452242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84213" y="4868864"/>
            <a:ext cx="2133600" cy="365125"/>
          </a:xfrm>
          <a:prstGeom prst="rect">
            <a:avLst/>
          </a:prstGeom>
        </p:spPr>
        <p:txBody>
          <a:bodyPr/>
          <a:lstStyle>
            <a:lvl1pPr>
              <a:defRPr/>
            </a:lvl1pPr>
          </a:lstStyle>
          <a:p>
            <a:pPr>
              <a:defRPr/>
            </a:pPr>
            <a:fld id="{973D92C2-EC03-4FAD-AFD5-46F33DDA6425}" type="datetimeFigureOut">
              <a:rPr lang="zh-CN" altLang="en-US"/>
              <a:pPr>
                <a:defRPr/>
              </a:pPr>
              <a:t>2015/12/2</a:t>
            </a:fld>
            <a:endParaRPr lang="zh-CN" altLang="en-US" dirty="0"/>
          </a:p>
        </p:txBody>
      </p:sp>
      <p:sp>
        <p:nvSpPr>
          <p:cNvPr id="3" name="页脚占位符 4"/>
          <p:cNvSpPr>
            <a:spLocks noGrp="1"/>
          </p:cNvSpPr>
          <p:nvPr>
            <p:ph type="ftr" sz="quarter" idx="11"/>
          </p:nvPr>
        </p:nvSpPr>
        <p:spPr>
          <a:xfrm>
            <a:off x="3059113" y="4868864"/>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xmlns="" val="1754475495"/>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标题</a:t>
            </a:r>
          </a:p>
        </p:txBody>
      </p:sp>
    </p:spTree>
    <p:extLst>
      <p:ext uri="{BB962C8B-B14F-4D97-AF65-F5344CB8AC3E}">
        <p14:creationId xmlns:p14="http://schemas.microsoft.com/office/powerpoint/2010/main" xmlns="" val="39251172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3496"/>
            <a:ext cx="6646233" cy="133414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72865" y="3526971"/>
            <a:ext cx="5473368" cy="1590595"/>
          </a:xfrm>
          <a:prstGeom prst="rect">
            <a:avLst/>
          </a:prstGeom>
        </p:spPr>
        <p:txBody>
          <a:bodyPr lIns="80175" tIns="40087" rIns="80175" bIns="40087"/>
          <a:lstStyle>
            <a:lvl1pPr marL="0" indent="0" algn="ctr">
              <a:buNone/>
              <a:defRPr>
                <a:solidFill>
                  <a:schemeClr val="tx1">
                    <a:tint val="75000"/>
                  </a:schemeClr>
                </a:solidFill>
              </a:defRPr>
            </a:lvl1pPr>
            <a:lvl2pPr marL="400873" indent="0" algn="ctr">
              <a:buNone/>
              <a:defRPr>
                <a:solidFill>
                  <a:schemeClr val="tx1">
                    <a:tint val="75000"/>
                  </a:schemeClr>
                </a:solidFill>
              </a:defRPr>
            </a:lvl2pPr>
            <a:lvl3pPr marL="801746" indent="0" algn="ctr">
              <a:buNone/>
              <a:defRPr>
                <a:solidFill>
                  <a:schemeClr val="tx1">
                    <a:tint val="75000"/>
                  </a:schemeClr>
                </a:solidFill>
              </a:defRPr>
            </a:lvl3pPr>
            <a:lvl4pPr marL="1202619" indent="0" algn="ctr">
              <a:buNone/>
              <a:defRPr>
                <a:solidFill>
                  <a:schemeClr val="tx1">
                    <a:tint val="75000"/>
                  </a:schemeClr>
                </a:solidFill>
              </a:defRPr>
            </a:lvl4pPr>
            <a:lvl5pPr marL="1603492" indent="0" algn="ctr">
              <a:buNone/>
              <a:defRPr>
                <a:solidFill>
                  <a:schemeClr val="tx1">
                    <a:tint val="75000"/>
                  </a:schemeClr>
                </a:solidFill>
              </a:defRPr>
            </a:lvl5pPr>
            <a:lvl6pPr marL="2004365" indent="0" algn="ctr">
              <a:buNone/>
              <a:defRPr>
                <a:solidFill>
                  <a:schemeClr val="tx1">
                    <a:tint val="75000"/>
                  </a:schemeClr>
                </a:solidFill>
              </a:defRPr>
            </a:lvl6pPr>
            <a:lvl7pPr marL="2405238" indent="0" algn="ctr">
              <a:buNone/>
              <a:defRPr>
                <a:solidFill>
                  <a:schemeClr val="tx1">
                    <a:tint val="75000"/>
                  </a:schemeClr>
                </a:solidFill>
              </a:defRPr>
            </a:lvl7pPr>
            <a:lvl8pPr marL="2806111" indent="0" algn="ctr">
              <a:buNone/>
              <a:defRPr>
                <a:solidFill>
                  <a:schemeClr val="tx1">
                    <a:tint val="75000"/>
                  </a:schemeClr>
                </a:solidFill>
              </a:defRPr>
            </a:lvl8pPr>
            <a:lvl9pPr marL="320698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90955" y="5768789"/>
            <a:ext cx="1824456" cy="331374"/>
          </a:xfrm>
          <a:prstGeom prst="rect">
            <a:avLst/>
          </a:prstGeom>
        </p:spPr>
        <p:txBody>
          <a:bodyPr lIns="80175" tIns="40087" rIns="80175" bIns="40087"/>
          <a:lstStyle/>
          <a:p>
            <a:fld id="{1D8BD707-D9CF-40AE-B4C6-C98DA3205C09}" type="datetimeFigureOut">
              <a:rPr lang="en-US" smtClean="0"/>
              <a:pPr/>
              <a:t>12/2/2015</a:t>
            </a:fld>
            <a:endParaRPr lang="en-US"/>
          </a:p>
        </p:txBody>
      </p:sp>
      <p:sp>
        <p:nvSpPr>
          <p:cNvPr id="5" name="Footer Placeholder 4"/>
          <p:cNvSpPr>
            <a:spLocks noGrp="1"/>
          </p:cNvSpPr>
          <p:nvPr>
            <p:ph type="ftr" sz="quarter" idx="11"/>
          </p:nvPr>
        </p:nvSpPr>
        <p:spPr>
          <a:xfrm>
            <a:off x="2671525" y="5768789"/>
            <a:ext cx="2476048" cy="331374"/>
          </a:xfrm>
          <a:prstGeom prst="rect">
            <a:avLst/>
          </a:prstGeom>
        </p:spPr>
        <p:txBody>
          <a:bodyPr lIns="80175" tIns="40087" rIns="80175" bIns="40087"/>
          <a:lstStyle/>
          <a:p>
            <a:endParaRPr lang="en-US"/>
          </a:p>
        </p:txBody>
      </p:sp>
      <p:sp>
        <p:nvSpPr>
          <p:cNvPr id="6" name="Slide Number Placeholder 5"/>
          <p:cNvSpPr>
            <a:spLocks noGrp="1"/>
          </p:cNvSpPr>
          <p:nvPr>
            <p:ph type="sldNum" sz="quarter" idx="12"/>
          </p:nvPr>
        </p:nvSpPr>
        <p:spPr>
          <a:xfrm>
            <a:off x="5603686" y="5768789"/>
            <a:ext cx="1824456" cy="331374"/>
          </a:xfrm>
          <a:prstGeom prst="rect">
            <a:avLst/>
          </a:prstGeom>
        </p:spPr>
        <p:txBody>
          <a:bodyPr lIns="80175" tIns="40087" rIns="80175" bIns="40087"/>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18CC61B3-191D-4A6C-A802-4430A15F221C}" type="datetimeFigureOut">
              <a:rPr lang="zh-TW" altLang="en-US"/>
              <a:pPr>
                <a:defRPr/>
              </a:pPr>
              <a:t>2015/12/2</a:t>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57DDE0F-3097-4511-A1C6-2115B9DD15A4}" type="slidenum">
              <a:rPr lang="zh-TW" altLang="en-US"/>
              <a:pPr>
                <a:defRPr/>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57221501-4903-4CB6-BFEA-028BD2C7C472}" type="datetimeFigureOut">
              <a:rPr lang="zh-TW" altLang="en-US"/>
              <a:pPr>
                <a:defRPr/>
              </a:pPr>
              <a:t>2015/12/2</a:t>
            </a:fld>
            <a:endParaRPr lang="zh-TW" altLang="en-US"/>
          </a:p>
        </p:txBody>
      </p:sp>
      <p:sp>
        <p:nvSpPr>
          <p:cNvPr id="4" name="頁尾版面配置區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2001CCF-85B4-4E9D-B0C6-F27229B72B2D}" type="slidenum">
              <a:rPr lang="zh-TW" altLang="en-US"/>
              <a:pPr>
                <a:defRPr/>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0603" y="605094"/>
            <a:ext cx="7544977" cy="673100"/>
          </a:xfrm>
        </p:spPr>
        <p:txBody>
          <a:bodyPr anchor="t">
            <a:normAutofit/>
          </a:bodyPr>
          <a:lstStyle>
            <a:lvl1pPr algn="l">
              <a:defRPr sz="2000" b="1" cap="all">
                <a:solidFill>
                  <a:schemeClr val="tx1">
                    <a:lumMod val="85000"/>
                    <a:lumOff val="15000"/>
                  </a:schemeClr>
                </a:solidFill>
                <a:latin typeface="黑体"/>
                <a:ea typeface="黑体"/>
                <a:cs typeface="黑体"/>
              </a:defRPr>
            </a:lvl1pPr>
          </a:lstStyle>
          <a:p>
            <a:r>
              <a:rPr lang="zh-TW" altLang="en-US" dirty="0" smtClean="0"/>
              <a:t>中文标题位置</a:t>
            </a:r>
            <a:endParaRPr lang="en-US" dirty="0"/>
          </a:p>
        </p:txBody>
      </p:sp>
      <p:sp>
        <p:nvSpPr>
          <p:cNvPr id="9" name="Slide Number Placeholder 5"/>
          <p:cNvSpPr>
            <a:spLocks noGrp="1"/>
          </p:cNvSpPr>
          <p:nvPr>
            <p:ph type="sldNum" sz="quarter" idx="12"/>
          </p:nvPr>
        </p:nvSpPr>
        <p:spPr>
          <a:xfrm>
            <a:off x="8365580" y="6525344"/>
            <a:ext cx="454212" cy="365125"/>
          </a:xfrm>
          <a:prstGeom prst="rect">
            <a:avLst/>
          </a:prstGeom>
        </p:spPr>
        <p:txBody>
          <a:bodyPr/>
          <a:lstStyle>
            <a:lvl1pPr>
              <a:defRPr>
                <a:solidFill>
                  <a:schemeClr val="bg1"/>
                </a:solidFill>
              </a:defRPr>
            </a:lvl1pPr>
          </a:lstStyle>
          <a:p>
            <a:fld id="{EFB30654-5188-CD46-A185-958418294383}" type="slidenum">
              <a:rPr lang="en-US" smtClean="0"/>
              <a:pPr/>
              <a:t>‹#›</a:t>
            </a:fld>
            <a:endParaRPr lang="en-US" dirty="0"/>
          </a:p>
        </p:txBody>
      </p:sp>
      <p:sp>
        <p:nvSpPr>
          <p:cNvPr id="7" name="Content Placeholder 2"/>
          <p:cNvSpPr>
            <a:spLocks noGrp="1"/>
          </p:cNvSpPr>
          <p:nvPr>
            <p:ph sz="half" idx="1" hasCustomPrompt="1"/>
          </p:nvPr>
        </p:nvSpPr>
        <p:spPr>
          <a:xfrm>
            <a:off x="820602" y="1586753"/>
            <a:ext cx="7544977" cy="4525963"/>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600">
                <a:solidFill>
                  <a:srgbClr val="7F7F7F"/>
                </a:solidFill>
                <a:latin typeface="黑体"/>
                <a:ea typeface="黑体"/>
                <a:cs typeface="黑体"/>
              </a:defRPr>
            </a:lvl1pPr>
            <a:lvl2pPr>
              <a:defRPr sz="2000">
                <a:solidFill>
                  <a:srgbClr val="7F7F7F"/>
                </a:solidFill>
              </a:defRPr>
            </a:lvl2pPr>
            <a:lvl3pPr>
              <a:defRPr sz="1800">
                <a:solidFill>
                  <a:srgbClr val="7F7F7F"/>
                </a:solidFill>
              </a:defRPr>
            </a:lvl3pPr>
            <a:lvl4pPr>
              <a:defRPr sz="1600">
                <a:solidFill>
                  <a:srgbClr val="7F7F7F"/>
                </a:solidFill>
              </a:defRPr>
            </a:lvl4pPr>
            <a:lvl5pPr>
              <a:defRPr sz="1600">
                <a:solidFill>
                  <a:srgbClr val="7F7F7F"/>
                </a:solidFill>
              </a:defRPr>
            </a:lvl5pPr>
            <a:lvl6pPr>
              <a:defRPr sz="1800"/>
            </a:lvl6pPr>
            <a:lvl7pPr>
              <a:defRPr sz="1800"/>
            </a:lvl7pPr>
            <a:lvl8pPr>
              <a:defRPr sz="1800"/>
            </a:lvl8pPr>
            <a:lvl9pPr>
              <a:defRPr sz="1800"/>
            </a:lvl9pPr>
          </a:lstStyle>
          <a:p>
            <a:pPr lvl="0"/>
            <a:r>
              <a:rPr lang="zh-CN" altLang="en-US" dirty="0" smtClean="0"/>
              <a:t>内文</a:t>
            </a:r>
            <a:endParaRPr lang="en-US" altLang="zh-CN" dirty="0" smtClean="0"/>
          </a:p>
        </p:txBody>
      </p:sp>
      <p:sp>
        <p:nvSpPr>
          <p:cNvPr id="10" name="Content Placeholder 2"/>
          <p:cNvSpPr>
            <a:spLocks noGrp="1"/>
          </p:cNvSpPr>
          <p:nvPr>
            <p:ph sz="half" idx="13"/>
          </p:nvPr>
        </p:nvSpPr>
        <p:spPr>
          <a:xfrm>
            <a:off x="820602" y="964502"/>
            <a:ext cx="7544976" cy="608718"/>
          </a:xfrm>
          <a:prstGeom prst="rect">
            <a:avLst/>
          </a:prstGeom>
        </p:spPr>
        <p:txBody>
          <a:bodyPr>
            <a:normAutofit/>
          </a:bodyPr>
          <a:lstStyle>
            <a:lvl1pPr marL="0" indent="0">
              <a:buNone/>
              <a:defRPr sz="1600">
                <a:latin typeface="黑体"/>
                <a:ea typeface="黑体"/>
                <a:cs typeface="黑体"/>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副标题</a:t>
            </a:r>
            <a:endParaRPr lang="en-US" dirty="0"/>
          </a:p>
        </p:txBody>
      </p:sp>
    </p:spTree>
    <p:extLst>
      <p:ext uri="{BB962C8B-B14F-4D97-AF65-F5344CB8AC3E}">
        <p14:creationId xmlns="" xmlns:p14="http://schemas.microsoft.com/office/powerpoint/2010/main" val="7716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15"/>
            <a:ext cx="8363938" cy="609397"/>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5"/>
            <a:ext cx="8363938" cy="200054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02737060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3600" b="1"/>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982960"/>
          </a:xfrm>
        </p:spPr>
        <p:txBody>
          <a:bodyPr/>
          <a:lstStyle>
            <a:lvl1pPr marL="0" indent="0" algn="ctr">
              <a:buNone/>
              <a:defRPr sz="2400" b="1"/>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1BCA2513-E347-46B6-B34C-B53E0D05BE0F}" type="slidenum">
              <a:rPr lang="en-US" altLang="zh-CN"/>
              <a:pPr>
                <a:defRPr/>
              </a:pPr>
              <a:t>‹#›</a:t>
            </a:fld>
            <a:endParaRPr lang="en-US" altLang="zh-CN"/>
          </a:p>
        </p:txBody>
      </p:sp>
    </p:spTree>
    <p:extLst>
      <p:ext uri="{BB962C8B-B14F-4D97-AF65-F5344CB8AC3E}">
        <p14:creationId xmlns:p14="http://schemas.microsoft.com/office/powerpoint/2010/main" xmlns="" val="9540455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Box 9"/>
          <p:cNvSpPr txBox="1">
            <a:spLocks noChangeArrowheads="1"/>
          </p:cNvSpPr>
          <p:nvPr userDrawn="1"/>
        </p:nvSpPr>
        <p:spPr bwMode="auto">
          <a:xfrm>
            <a:off x="6443663" y="333375"/>
            <a:ext cx="2232025" cy="3683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mtClean="0"/>
              <a:t>     </a:t>
            </a:r>
            <a:endParaRPr lang="zh-CN" altLang="en-US" smtClean="0"/>
          </a:p>
        </p:txBody>
      </p:sp>
      <p:pic>
        <p:nvPicPr>
          <p:cNvPr id="1027" name="Picture 7" descr="7"/>
          <p:cNvPicPr>
            <a:picLocks noChangeAspect="1" noChangeArrowheads="1"/>
          </p:cNvPicPr>
          <p:nvPr userDrawn="1"/>
        </p:nvPicPr>
        <p:blipFill>
          <a:blip r:embed="rId10" cstate="print">
            <a:extLst>
              <a:ext uri="{28A0092B-C50C-407E-A947-70E740481C1C}">
                <a14:useLocalDpi xmlns:a14="http://schemas.microsoft.com/office/drawing/2010/main" xmlns="" val="0"/>
              </a:ext>
            </a:extLst>
          </a:blip>
          <a:srcRect/>
          <a:stretch>
            <a:fillRect/>
          </a:stretch>
        </p:blipFill>
        <p:spPr bwMode="auto">
          <a:xfrm>
            <a:off x="0" y="6381750"/>
            <a:ext cx="91440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9" name="Rectangle 9"/>
          <p:cNvSpPr>
            <a:spLocks noChangeArrowheads="1"/>
          </p:cNvSpPr>
          <p:nvPr userDrawn="1"/>
        </p:nvSpPr>
        <p:spPr bwMode="auto">
          <a:xfrm>
            <a:off x="7164388" y="6462713"/>
            <a:ext cx="197961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nchor="ctr">
            <a:spAutoFit/>
          </a:bodyPr>
          <a:lstStyle/>
          <a:p>
            <a:pPr algn="ctr">
              <a:spcBef>
                <a:spcPct val="50000"/>
              </a:spcBef>
            </a:pPr>
            <a:r>
              <a:rPr lang="de-DE" altLang="zh-CN" sz="1600" b="1" dirty="0" smtClean="0">
                <a:solidFill>
                  <a:srgbClr val="404040"/>
                </a:solidFill>
                <a:ea typeface="微软雅黑" pitchFamily="34" charset="-122"/>
              </a:rPr>
              <a:t> </a:t>
            </a:r>
            <a:fld id="{02E64ED1-E061-415D-9D31-6D04BB3903A0}" type="slidenum">
              <a:rPr lang="de-DE" altLang="zh-CN" sz="1600" b="1">
                <a:solidFill>
                  <a:srgbClr val="404040"/>
                </a:solidFill>
                <a:ea typeface="微软雅黑" pitchFamily="34" charset="-122"/>
              </a:rPr>
              <a:pPr algn="ctr">
                <a:spcBef>
                  <a:spcPct val="50000"/>
                </a:spcBef>
              </a:pPr>
              <a:t>‹#›</a:t>
            </a:fld>
            <a:endParaRPr lang="zh-CN" altLang="en-GB" sz="1600" b="1" dirty="0">
              <a:solidFill>
                <a:srgbClr val="404040"/>
              </a:solidFill>
              <a:ea typeface="微软雅黑" pitchFamily="34" charset="-122"/>
            </a:endParaRPr>
          </a:p>
        </p:txBody>
      </p:sp>
      <p:sp>
        <p:nvSpPr>
          <p:cNvPr id="1030" name="Rectangle 12"/>
          <p:cNvSpPr>
            <a:spLocks noChangeArrowheads="1"/>
          </p:cNvSpPr>
          <p:nvPr userDrawn="1"/>
        </p:nvSpPr>
        <p:spPr bwMode="auto">
          <a:xfrm>
            <a:off x="285750" y="764704"/>
            <a:ext cx="8820000" cy="54694"/>
          </a:xfrm>
          <a:prstGeom prst="rect">
            <a:avLst/>
          </a:prstGeom>
          <a:gradFill rotWithShape="1">
            <a:gsLst>
              <a:gs pos="0">
                <a:srgbClr val="DE35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032" name="Rectangle 2"/>
          <p:cNvSpPr>
            <a:spLocks noGrp="1" noChangeArrowheads="1"/>
          </p:cNvSpPr>
          <p:nvPr>
            <p:ph type="title"/>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标题</a:t>
            </a:r>
          </a:p>
        </p:txBody>
      </p:sp>
      <p:pic>
        <p:nvPicPr>
          <p:cNvPr id="9" name="Picture 4" descr="http://www.itongji.cn/uploads/allimg/130628/1-13062P94956341.jpg"/>
          <p:cNvPicPr>
            <a:picLocks noChangeAspect="1" noChangeArrowheads="1"/>
          </p:cNvPicPr>
          <p:nvPr userDrawn="1"/>
        </p:nvPicPr>
        <p:blipFill>
          <a:blip r:embed="rId11" cstate="print"/>
          <a:srcRect/>
          <a:stretch>
            <a:fillRect/>
          </a:stretch>
        </p:blipFill>
        <p:spPr bwMode="auto">
          <a:xfrm>
            <a:off x="127260" y="87722"/>
            <a:ext cx="881111" cy="604974"/>
          </a:xfrm>
          <a:prstGeom prst="rect">
            <a:avLst/>
          </a:prstGeom>
          <a:noFill/>
        </p:spPr>
      </p:pic>
    </p:spTree>
  </p:cSld>
  <p:clrMap bg1="lt1" tx1="dk1" bg2="lt2" tx2="dk2" accent1="accent1" accent2="accent2" accent3="accent3" accent4="accent4" accent5="accent5" accent6="accent6" hlink="hlink" folHlink="folHlink"/>
  <p:sldLayoutIdLst>
    <p:sldLayoutId id="2147483857" r:id="rId1"/>
    <p:sldLayoutId id="2147483863" r:id="rId2"/>
    <p:sldLayoutId id="2147483871" r:id="rId3"/>
    <p:sldLayoutId id="2147483872" r:id="rId4"/>
    <p:sldLayoutId id="2147483873" r:id="rId5"/>
    <p:sldLayoutId id="2147483874" r:id="rId6"/>
    <p:sldLayoutId id="2147483876" r:id="rId7"/>
    <p:sldLayoutId id="2147483878" r:id="rId8"/>
  </p:sldLayoutIdLst>
  <p:timing>
    <p:tnLst>
      <p:par>
        <p:cTn id="1" dur="indefinite" restart="never" nodeType="tmRoot"/>
      </p:par>
    </p:tnLst>
  </p:timing>
  <p:txStyles>
    <p:titleStyle>
      <a:lvl1pPr algn="l" rtl="0" eaLnBrk="0" fontAlgn="base" hangingPunct="0">
        <a:spcBef>
          <a:spcPct val="0"/>
        </a:spcBef>
        <a:spcAft>
          <a:spcPct val="0"/>
        </a:spcAft>
        <a:defRPr sz="2400" b="1">
          <a:solidFill>
            <a:schemeClr val="tx1">
              <a:lumMod val="65000"/>
              <a:lumOff val="35000"/>
            </a:schemeClr>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宋体" pitchFamily="2" charset="-122"/>
              </a:defRPr>
            </a:lvl1pPr>
          </a:lstStyle>
          <a:p>
            <a:pPr>
              <a:defRPr/>
            </a:pPr>
            <a:fld id="{DB1D7936-C8FB-4BE3-B3FA-89F7A713D05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62" r:id="rId1"/>
    <p:sldLayoutId id="2147483870" r:id="rId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image" Target="../media/image36.jpeg"/><Relationship Id="rId16" Type="http://schemas.openxmlformats.org/officeDocument/2006/relationships/image" Target="../media/image50.jpeg"/><Relationship Id="rId1" Type="http://schemas.openxmlformats.org/officeDocument/2006/relationships/slideLayout" Target="../slideLayouts/slideLayout4.xml"/><Relationship Id="rId6" Type="http://schemas.openxmlformats.org/officeDocument/2006/relationships/image" Target="../media/image40.gif"/><Relationship Id="rId11" Type="http://schemas.openxmlformats.org/officeDocument/2006/relationships/image" Target="../media/image45.jpeg"/><Relationship Id="rId5" Type="http://schemas.openxmlformats.org/officeDocument/2006/relationships/image" Target="../media/image39.jpeg"/><Relationship Id="rId15" Type="http://schemas.openxmlformats.org/officeDocument/2006/relationships/image" Target="../media/image49.jpe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jpeg"/></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hyperlink" Target="http://baike.baidu.com/view/8079.htm" TargetMode="External"/><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10.xml"/><Relationship Id="rId4"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66.png"/><Relationship Id="rId5" Type="http://schemas.openxmlformats.org/officeDocument/2006/relationships/notesSlide" Target="../notesSlides/notesSlide17.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3" Type="http://schemas.openxmlformats.org/officeDocument/2006/relationships/tags" Target="../tags/tag26.xml"/><Relationship Id="rId18" Type="http://schemas.openxmlformats.org/officeDocument/2006/relationships/tags" Target="../tags/tag31.xml"/><Relationship Id="rId26" Type="http://schemas.openxmlformats.org/officeDocument/2006/relationships/tags" Target="../tags/tag39.xml"/><Relationship Id="rId39" Type="http://schemas.openxmlformats.org/officeDocument/2006/relationships/tags" Target="../tags/tag52.xml"/><Relationship Id="rId21" Type="http://schemas.openxmlformats.org/officeDocument/2006/relationships/tags" Target="../tags/tag34.xml"/><Relationship Id="rId34" Type="http://schemas.openxmlformats.org/officeDocument/2006/relationships/tags" Target="../tags/tag47.xml"/><Relationship Id="rId42" Type="http://schemas.openxmlformats.org/officeDocument/2006/relationships/tags" Target="../tags/tag55.xml"/><Relationship Id="rId47" Type="http://schemas.openxmlformats.org/officeDocument/2006/relationships/tags" Target="../tags/tag60.xml"/><Relationship Id="rId50" Type="http://schemas.openxmlformats.org/officeDocument/2006/relationships/tags" Target="../tags/tag63.xml"/><Relationship Id="rId55" Type="http://schemas.openxmlformats.org/officeDocument/2006/relationships/tags" Target="../tags/tag68.xml"/><Relationship Id="rId63" Type="http://schemas.openxmlformats.org/officeDocument/2006/relationships/image" Target="../media/image84.png"/><Relationship Id="rId68" Type="http://schemas.openxmlformats.org/officeDocument/2006/relationships/image" Target="../media/image89.jpeg"/><Relationship Id="rId76" Type="http://schemas.openxmlformats.org/officeDocument/2006/relationships/image" Target="../media/image97.jpeg"/><Relationship Id="rId7" Type="http://schemas.openxmlformats.org/officeDocument/2006/relationships/tags" Target="../tags/tag20.xml"/><Relationship Id="rId71" Type="http://schemas.openxmlformats.org/officeDocument/2006/relationships/image" Target="../media/image92.jpeg"/><Relationship Id="rId2" Type="http://schemas.openxmlformats.org/officeDocument/2006/relationships/tags" Target="../tags/tag15.xml"/><Relationship Id="rId16" Type="http://schemas.openxmlformats.org/officeDocument/2006/relationships/tags" Target="../tags/tag29.xml"/><Relationship Id="rId29" Type="http://schemas.openxmlformats.org/officeDocument/2006/relationships/tags" Target="../tags/tag42.xml"/><Relationship Id="rId11" Type="http://schemas.openxmlformats.org/officeDocument/2006/relationships/tags" Target="../tags/tag24.xml"/><Relationship Id="rId24" Type="http://schemas.openxmlformats.org/officeDocument/2006/relationships/tags" Target="../tags/tag37.xml"/><Relationship Id="rId32" Type="http://schemas.openxmlformats.org/officeDocument/2006/relationships/tags" Target="../tags/tag45.xml"/><Relationship Id="rId37" Type="http://schemas.openxmlformats.org/officeDocument/2006/relationships/tags" Target="../tags/tag50.xml"/><Relationship Id="rId40" Type="http://schemas.openxmlformats.org/officeDocument/2006/relationships/tags" Target="../tags/tag53.xml"/><Relationship Id="rId45" Type="http://schemas.openxmlformats.org/officeDocument/2006/relationships/tags" Target="../tags/tag58.xml"/><Relationship Id="rId53" Type="http://schemas.openxmlformats.org/officeDocument/2006/relationships/tags" Target="../tags/tag66.xml"/><Relationship Id="rId58" Type="http://schemas.openxmlformats.org/officeDocument/2006/relationships/image" Target="../media/image79.jpeg"/><Relationship Id="rId66" Type="http://schemas.openxmlformats.org/officeDocument/2006/relationships/image" Target="../media/image87.jpeg"/><Relationship Id="rId74" Type="http://schemas.openxmlformats.org/officeDocument/2006/relationships/image" Target="../media/image95.jpeg"/><Relationship Id="rId5" Type="http://schemas.openxmlformats.org/officeDocument/2006/relationships/tags" Target="../tags/tag18.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tags" Target="../tags/tag41.xml"/><Relationship Id="rId36" Type="http://schemas.openxmlformats.org/officeDocument/2006/relationships/tags" Target="../tags/tag49.xml"/><Relationship Id="rId49" Type="http://schemas.openxmlformats.org/officeDocument/2006/relationships/tags" Target="../tags/tag62.xml"/><Relationship Id="rId57" Type="http://schemas.openxmlformats.org/officeDocument/2006/relationships/slideLayout" Target="../slideLayouts/slideLayout4.xml"/><Relationship Id="rId61" Type="http://schemas.openxmlformats.org/officeDocument/2006/relationships/image" Target="../media/image82.jpeg"/><Relationship Id="rId10" Type="http://schemas.openxmlformats.org/officeDocument/2006/relationships/tags" Target="../tags/tag23.xml"/><Relationship Id="rId19" Type="http://schemas.openxmlformats.org/officeDocument/2006/relationships/tags" Target="../tags/tag32.xml"/><Relationship Id="rId31" Type="http://schemas.openxmlformats.org/officeDocument/2006/relationships/tags" Target="../tags/tag44.xml"/><Relationship Id="rId44" Type="http://schemas.openxmlformats.org/officeDocument/2006/relationships/tags" Target="../tags/tag57.xml"/><Relationship Id="rId52" Type="http://schemas.openxmlformats.org/officeDocument/2006/relationships/tags" Target="../tags/tag65.xml"/><Relationship Id="rId60" Type="http://schemas.openxmlformats.org/officeDocument/2006/relationships/image" Target="../media/image81.jpeg"/><Relationship Id="rId65" Type="http://schemas.openxmlformats.org/officeDocument/2006/relationships/image" Target="../media/image86.jpeg"/><Relationship Id="rId73" Type="http://schemas.openxmlformats.org/officeDocument/2006/relationships/image" Target="../media/image94.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tags" Target="../tags/tag43.xml"/><Relationship Id="rId35" Type="http://schemas.openxmlformats.org/officeDocument/2006/relationships/tags" Target="../tags/tag48.xml"/><Relationship Id="rId43" Type="http://schemas.openxmlformats.org/officeDocument/2006/relationships/tags" Target="../tags/tag56.xml"/><Relationship Id="rId48" Type="http://schemas.openxmlformats.org/officeDocument/2006/relationships/tags" Target="../tags/tag61.xml"/><Relationship Id="rId56" Type="http://schemas.openxmlformats.org/officeDocument/2006/relationships/tags" Target="../tags/tag69.xml"/><Relationship Id="rId64" Type="http://schemas.openxmlformats.org/officeDocument/2006/relationships/image" Target="../media/image85.png"/><Relationship Id="rId69" Type="http://schemas.openxmlformats.org/officeDocument/2006/relationships/image" Target="../media/image90.jpeg"/><Relationship Id="rId77" Type="http://schemas.openxmlformats.org/officeDocument/2006/relationships/image" Target="../media/image98.png"/><Relationship Id="rId8" Type="http://schemas.openxmlformats.org/officeDocument/2006/relationships/tags" Target="../tags/tag21.xml"/><Relationship Id="rId51" Type="http://schemas.openxmlformats.org/officeDocument/2006/relationships/tags" Target="../tags/tag64.xml"/><Relationship Id="rId72" Type="http://schemas.openxmlformats.org/officeDocument/2006/relationships/image" Target="../media/image93.png"/><Relationship Id="rId3" Type="http://schemas.openxmlformats.org/officeDocument/2006/relationships/tags" Target="../tags/tag16.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tags" Target="../tags/tag46.xml"/><Relationship Id="rId38" Type="http://schemas.openxmlformats.org/officeDocument/2006/relationships/tags" Target="../tags/tag51.xml"/><Relationship Id="rId46" Type="http://schemas.openxmlformats.org/officeDocument/2006/relationships/tags" Target="../tags/tag59.xml"/><Relationship Id="rId59" Type="http://schemas.openxmlformats.org/officeDocument/2006/relationships/image" Target="../media/image80.png"/><Relationship Id="rId67" Type="http://schemas.openxmlformats.org/officeDocument/2006/relationships/image" Target="../media/image88.png"/><Relationship Id="rId20" Type="http://schemas.openxmlformats.org/officeDocument/2006/relationships/tags" Target="../tags/tag33.xml"/><Relationship Id="rId41" Type="http://schemas.openxmlformats.org/officeDocument/2006/relationships/tags" Target="../tags/tag54.xml"/><Relationship Id="rId54" Type="http://schemas.openxmlformats.org/officeDocument/2006/relationships/tags" Target="../tags/tag67.xml"/><Relationship Id="rId62" Type="http://schemas.openxmlformats.org/officeDocument/2006/relationships/image" Target="../media/image83.jpeg"/><Relationship Id="rId70" Type="http://schemas.openxmlformats.org/officeDocument/2006/relationships/image" Target="../media/image91.png"/><Relationship Id="rId75" Type="http://schemas.openxmlformats.org/officeDocument/2006/relationships/image" Target="../media/image96.png"/><Relationship Id="rId1" Type="http://schemas.openxmlformats.org/officeDocument/2006/relationships/tags" Target="../tags/tag14.xml"/><Relationship Id="rId6" Type="http://schemas.openxmlformats.org/officeDocument/2006/relationships/tags" Target="../tags/tag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emf"/></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1.jpeg"/><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对象 1" hidden="1"/>
          <p:cNvGraphicFramePr>
            <a:graphicFrameLocks noChangeAspect="1"/>
          </p:cNvGraphicFramePr>
          <p:nvPr/>
        </p:nvGraphicFramePr>
        <p:xfrm>
          <a:off x="0" y="0"/>
          <a:ext cx="158750" cy="158750"/>
        </p:xfrm>
        <a:graphic>
          <a:graphicData uri="http://schemas.openxmlformats.org/presentationml/2006/ole">
            <p:oleObj spid="_x0000_s102418" name="think-cell Slide" r:id="rId4" imgW="360" imgH="360" progId="">
              <p:embed/>
            </p:oleObj>
          </a:graphicData>
        </a:graphic>
      </p:graphicFrame>
      <p:sp>
        <p:nvSpPr>
          <p:cNvPr id="10" name="矩形 9"/>
          <p:cNvSpPr/>
          <p:nvPr/>
        </p:nvSpPr>
        <p:spPr>
          <a:xfrm>
            <a:off x="827584" y="2204864"/>
            <a:ext cx="7488832" cy="721544"/>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25000"/>
              </a:lnSpc>
              <a:defRPr/>
            </a:pPr>
            <a:r>
              <a:rPr lang="zh-CN" altLang="en-US" sz="3600" b="1" kern="0" dirty="0" smtClean="0">
                <a:ln w="11430"/>
                <a:solidFill>
                  <a:srgbClr val="C00000"/>
                </a:solidFill>
                <a:latin typeface="微软雅黑" pitchFamily="34" charset="-122"/>
                <a:ea typeface="微软雅黑" pitchFamily="34" charset="-122"/>
              </a:rPr>
              <a:t>大数据技术与应用</a:t>
            </a:r>
            <a:endParaRPr lang="en-US" altLang="zh-CN" sz="3600" b="1" kern="0" dirty="0" smtClean="0">
              <a:ln w="1143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263103383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18"/>
          <p:cNvGrpSpPr/>
          <p:nvPr/>
        </p:nvGrpSpPr>
        <p:grpSpPr>
          <a:xfrm>
            <a:off x="1158244" y="1104896"/>
            <a:ext cx="6627224" cy="5080873"/>
            <a:chOff x="1158244" y="1066796"/>
            <a:chExt cx="6627224" cy="5080873"/>
          </a:xfrm>
          <a:solidFill>
            <a:srgbClr val="CCECFF"/>
          </a:solidFill>
        </p:grpSpPr>
        <p:sp>
          <p:nvSpPr>
            <p:cNvPr id="10" name="矩形 9"/>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1" name="文字方塊 10"/>
            <p:cNvSpPr txBox="1"/>
            <p:nvPr/>
          </p:nvSpPr>
          <p:spPr>
            <a:xfrm>
              <a:off x="1799455" y="4313640"/>
              <a:ext cx="4454441" cy="1323439"/>
            </a:xfrm>
            <a:prstGeom prst="rect">
              <a:avLst/>
            </a:prstGeom>
            <a:grpFill/>
          </p:spPr>
          <p:txBody>
            <a:bodyPr wrap="square" rtlCol="0">
              <a:spAutoFit/>
            </a:bodyPr>
            <a:lstStyle/>
            <a:p>
              <a:pPr algn="ctr"/>
              <a:r>
                <a:rPr lang="en-US" altLang="zh-TW" sz="2000" dirty="0">
                  <a:latin typeface="微軟正黑體" pitchFamily="34" charset="-120"/>
                  <a:ea typeface="微軟正黑體" pitchFamily="34" charset="-120"/>
                </a:rPr>
                <a:t>85</a:t>
              </a:r>
              <a:r>
                <a:rPr lang="en-US" altLang="zh-TW" sz="2000" dirty="0" smtClean="0">
                  <a:latin typeface="微軟正黑體" pitchFamily="34" charset="-120"/>
                  <a:ea typeface="微軟正黑體" pitchFamily="34" charset="-120"/>
                </a:rPr>
                <a:t>%</a:t>
              </a:r>
            </a:p>
            <a:p>
              <a:pPr algn="ctr"/>
              <a:r>
                <a:rPr lang="zh-TW" altLang="en-US" sz="2000" dirty="0" smtClean="0">
                  <a:latin typeface="微軟正黑體" pitchFamily="34" charset="-120"/>
                  <a:ea typeface="微軟正黑體" pitchFamily="34" charset="-120"/>
                </a:rPr>
                <a:t>半</a:t>
              </a:r>
              <a:r>
                <a:rPr lang="en-US" altLang="zh-TW" sz="2000" dirty="0" smtClean="0">
                  <a:latin typeface="微軟正黑體" pitchFamily="34" charset="-120"/>
                  <a:ea typeface="微軟正黑體" pitchFamily="34" charset="-120"/>
                </a:rPr>
                <a:t>/</a:t>
              </a:r>
              <a:r>
                <a:rPr lang="zh-TW" altLang="en-US" sz="2000" dirty="0" smtClean="0">
                  <a:latin typeface="微軟正黑體" pitchFamily="34" charset="-120"/>
                  <a:ea typeface="微軟正黑體" pitchFamily="34" charset="-120"/>
                </a:rPr>
                <a:t>非结构化的</a:t>
              </a:r>
              <a:endParaRPr lang="en-US" altLang="zh-TW" sz="2000" dirty="0" smtClean="0">
                <a:latin typeface="微軟正黑體" pitchFamily="34" charset="-120"/>
                <a:ea typeface="微軟正黑體" pitchFamily="34" charset="-120"/>
              </a:endParaRPr>
            </a:p>
            <a:p>
              <a:pPr algn="ctr"/>
              <a:r>
                <a:rPr lang="en-US" altLang="zh-TW" sz="2000" dirty="0">
                  <a:latin typeface="微軟正黑體" pitchFamily="34" charset="-120"/>
                  <a:ea typeface="微軟正黑體" pitchFamily="34" charset="-120"/>
                </a:rPr>
                <a:t>Log / Web page / Email / PDF / Image / Full-text / MS-Office file</a:t>
              </a:r>
              <a:r>
                <a:rPr lang="zh-TW" altLang="en-US" sz="2000" dirty="0" smtClean="0">
                  <a:latin typeface="微軟正黑體" pitchFamily="34" charset="-120"/>
                  <a:ea typeface="微軟正黑體" pitchFamily="34" charset="-120"/>
                </a:rPr>
                <a:t> </a:t>
              </a:r>
              <a:endParaRPr lang="en-US" altLang="zh-TW" sz="2000" dirty="0" smtClean="0">
                <a:latin typeface="微軟正黑體" pitchFamily="34" charset="-120"/>
                <a:ea typeface="微軟正黑體" pitchFamily="34" charset="-120"/>
              </a:endParaRPr>
            </a:p>
          </p:txBody>
        </p:sp>
      </p:grpSp>
      <p:sp>
        <p:nvSpPr>
          <p:cNvPr id="2" name="投影片編號版面配置區 1"/>
          <p:cNvSpPr>
            <a:spLocks noGrp="1"/>
          </p:cNvSpPr>
          <p:nvPr>
            <p:ph type="sldNum" sz="quarter" idx="4294967295"/>
          </p:nvPr>
        </p:nvSpPr>
        <p:spPr>
          <a:xfrm>
            <a:off x="457200" y="6356350"/>
            <a:ext cx="2133600" cy="365125"/>
          </a:xfrm>
          <a:prstGeom prst="rect">
            <a:avLst/>
          </a:prstGeom>
        </p:spPr>
        <p:txBody>
          <a:bodyPr/>
          <a:lstStyle/>
          <a:p>
            <a:pPr>
              <a:defRPr/>
            </a:pPr>
            <a:fld id="{6FE597CF-52FE-4598-B255-E4A5E1C28B8A}" type="slidenum">
              <a:rPr lang="zh-TW" altLang="en-US" smtClean="0"/>
              <a:pPr>
                <a:defRPr/>
              </a:pPr>
              <a:t>9</a:t>
            </a:fld>
            <a:endParaRPr lang="en-US" altLang="zh-TW" dirty="0">
              <a:ea typeface="新細明體" pitchFamily="18" charset="-120"/>
            </a:endParaRPr>
          </a:p>
        </p:txBody>
      </p:sp>
      <p:sp>
        <p:nvSpPr>
          <p:cNvPr id="3" name="Text Box 2"/>
          <p:cNvSpPr txBox="1">
            <a:spLocks noChangeArrowheads="1"/>
          </p:cNvSpPr>
          <p:nvPr/>
        </p:nvSpPr>
        <p:spPr bwMode="auto">
          <a:xfrm>
            <a:off x="1043608" y="0"/>
            <a:ext cx="7705675" cy="7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9pPr>
          </a:lstStyle>
          <a:p>
            <a:pPr eaLnBrk="0" hangingPunct="0">
              <a:tabLst/>
            </a:pPr>
            <a:r>
              <a:rPr lang="zh-CN" altLang="en-US" b="1" kern="0" dirty="0" smtClean="0">
                <a:solidFill>
                  <a:schemeClr val="tx1">
                    <a:lumMod val="65000"/>
                    <a:lumOff val="35000"/>
                  </a:schemeClr>
                </a:solidFill>
                <a:latin typeface="黑体" pitchFamily="49" charset="-122"/>
                <a:ea typeface="黑体" pitchFamily="49" charset="-122"/>
                <a:cs typeface="+mj-cs"/>
              </a:rPr>
              <a:t>需要</a:t>
            </a:r>
            <a:r>
              <a:rPr lang="zh-TW" altLang="en-US" b="1" kern="0" dirty="0" smtClean="0">
                <a:solidFill>
                  <a:schemeClr val="tx1">
                    <a:lumMod val="65000"/>
                    <a:lumOff val="35000"/>
                  </a:schemeClr>
                </a:solidFill>
                <a:latin typeface="黑体" pitchFamily="49" charset="-122"/>
                <a:ea typeface="黑体" pitchFamily="49" charset="-122"/>
                <a:cs typeface="+mj-cs"/>
              </a:rPr>
              <a:t>不同的数据管理策略</a:t>
            </a:r>
            <a:endParaRPr lang="zh-CN" altLang="zh-TW" b="1" kern="0" dirty="0">
              <a:solidFill>
                <a:schemeClr val="tx1">
                  <a:lumMod val="65000"/>
                  <a:lumOff val="35000"/>
                </a:schemeClr>
              </a:solidFill>
              <a:latin typeface="黑体" pitchFamily="49" charset="-122"/>
              <a:ea typeface="黑体" pitchFamily="49" charset="-122"/>
              <a:cs typeface="+mj-cs"/>
            </a:endParaRPr>
          </a:p>
        </p:txBody>
      </p:sp>
      <p:grpSp>
        <p:nvGrpSpPr>
          <p:cNvPr id="7" name="群組 8"/>
          <p:cNvGrpSpPr/>
          <p:nvPr/>
        </p:nvGrpSpPr>
        <p:grpSpPr>
          <a:xfrm>
            <a:off x="1158245" y="1091834"/>
            <a:ext cx="3831773" cy="3087192"/>
            <a:chOff x="674914" y="1158238"/>
            <a:chExt cx="3831773" cy="3087192"/>
          </a:xfrm>
        </p:grpSpPr>
        <p:sp>
          <p:nvSpPr>
            <p:cNvPr id="6" name="矩形 5"/>
            <p:cNvSpPr/>
            <p:nvPr/>
          </p:nvSpPr>
          <p:spPr bwMode="auto">
            <a:xfrm>
              <a:off x="674914" y="1158238"/>
              <a:ext cx="3831773" cy="308719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smtClean="0">
                <a:ln>
                  <a:noFill/>
                </a:ln>
                <a:solidFill>
                  <a:schemeClr val="tx1"/>
                </a:solidFill>
                <a:effectLst/>
                <a:latin typeface="Arial" charset="0"/>
                <a:ea typeface="MS PGothic" pitchFamily="34" charset="-128"/>
              </a:endParaRPr>
            </a:p>
          </p:txBody>
        </p:sp>
        <p:cxnSp>
          <p:nvCxnSpPr>
            <p:cNvPr id="8" name="直線單箭頭接點 7"/>
            <p:cNvCxnSpPr/>
            <p:nvPr/>
          </p:nvCxnSpPr>
          <p:spPr bwMode="auto">
            <a:xfrm>
              <a:off x="3303200" y="3174275"/>
              <a:ext cx="1203487" cy="1071155"/>
            </a:xfrm>
            <a:prstGeom prst="straightConnector1">
              <a:avLst/>
            </a:prstGeom>
            <a:solidFill>
              <a:schemeClr val="accent1"/>
            </a:solidFill>
            <a:ln w="28575" cap="flat" cmpd="sng" algn="ctr">
              <a:solidFill>
                <a:srgbClr val="FF0066">
                  <a:alpha val="87451"/>
                </a:srgbClr>
              </a:solidFill>
              <a:prstDash val="solid"/>
              <a:round/>
              <a:headEnd type="none" w="med" len="med"/>
              <a:tailEnd type="arrow"/>
            </a:ln>
            <a:effectLst/>
          </p:spPr>
        </p:cxnSp>
      </p:grpSp>
      <p:sp>
        <p:nvSpPr>
          <p:cNvPr id="14" name="文字方塊 13"/>
          <p:cNvSpPr txBox="1"/>
          <p:nvPr/>
        </p:nvSpPr>
        <p:spPr>
          <a:xfrm>
            <a:off x="5015776" y="1211303"/>
            <a:ext cx="2917610" cy="3093154"/>
          </a:xfrm>
          <a:prstGeom prst="rect">
            <a:avLst/>
          </a:prstGeom>
          <a:noFill/>
        </p:spPr>
        <p:txBody>
          <a:bodyPr wrap="square" rtlCol="0">
            <a:spAutoFit/>
          </a:bodyPr>
          <a:lstStyle/>
          <a:p>
            <a:pPr>
              <a:spcAft>
                <a:spcPts val="600"/>
              </a:spcAft>
            </a:pPr>
            <a:r>
              <a:rPr lang="zh-TW" altLang="en-US" sz="2000" dirty="0" smtClean="0">
                <a:solidFill>
                  <a:srgbClr val="FF0000"/>
                </a:solidFill>
                <a:latin typeface="微軟正黑體" pitchFamily="34" charset="-120"/>
                <a:ea typeface="微軟正黑體" pitchFamily="34" charset="-120"/>
              </a:rPr>
              <a:t>当我们想要扩充时，</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smtClean="0">
                <a:solidFill>
                  <a:srgbClr val="FF0000"/>
                </a:solidFill>
                <a:latin typeface="微軟正黑體" pitchFamily="34" charset="-120"/>
                <a:ea typeface="微軟正黑體" pitchFamily="34" charset="-120"/>
              </a:rPr>
              <a:t>才发觉：</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架构只能 </a:t>
            </a:r>
            <a:r>
              <a:rPr lang="en-US" altLang="zh-TW" sz="2000" dirty="0" smtClean="0">
                <a:solidFill>
                  <a:srgbClr val="FF0000"/>
                </a:solidFill>
                <a:latin typeface="微軟正黑體" pitchFamily="34" charset="-120"/>
                <a:ea typeface="微軟正黑體" pitchFamily="34" charset="-120"/>
              </a:rPr>
              <a:t>scale-up</a:t>
            </a:r>
            <a:r>
              <a:rPr lang="zh-TW" altLang="en-US" sz="2000" dirty="0" smtClean="0">
                <a:solidFill>
                  <a:srgbClr val="FF0000"/>
                </a:solidFill>
                <a:latin typeface="微軟正黑體" pitchFamily="34" charset="-120"/>
                <a:ea typeface="微軟正黑體" pitchFamily="34" charset="-120"/>
              </a:rPr>
              <a:t>，</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en-US" altLang="zh-TW" sz="2000" dirty="0">
                <a:solidFill>
                  <a:srgbClr val="FF0000"/>
                </a:solidFill>
                <a:latin typeface="微軟正黑體" pitchFamily="34" charset="-120"/>
                <a:ea typeface="微軟正黑體" pitchFamily="34" charset="-120"/>
              </a:rPr>
              <a:t> </a:t>
            </a:r>
            <a:r>
              <a:rPr lang="en-US" altLang="zh-TW" sz="2000" dirty="0" smtClean="0">
                <a:solidFill>
                  <a:srgbClr val="FF0000"/>
                </a:solidFill>
                <a:latin typeface="微軟正黑體" pitchFamily="34" charset="-120"/>
                <a:ea typeface="微軟正黑體" pitchFamily="34" charset="-120"/>
              </a:rPr>
              <a:t>     scale-out </a:t>
            </a:r>
            <a:r>
              <a:rPr lang="zh-TW" altLang="en-US" sz="2000" dirty="0" smtClean="0">
                <a:solidFill>
                  <a:srgbClr val="FF0000"/>
                </a:solidFill>
                <a:latin typeface="微軟正黑體" pitchFamily="34" charset="-120"/>
                <a:ea typeface="微軟正黑體" pitchFamily="34" charset="-120"/>
              </a:rPr>
              <a:t>不易</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处理时间过长，</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smtClean="0">
                <a:solidFill>
                  <a:srgbClr val="FF0000"/>
                </a:solidFill>
                <a:latin typeface="微軟正黑體" pitchFamily="34" charset="-120"/>
                <a:ea typeface="微軟正黑體" pitchFamily="34" charset="-120"/>
              </a:rPr>
              <a:t>     </a:t>
            </a:r>
            <a:r>
              <a:rPr lang="en-US" altLang="zh-TW" sz="2000" dirty="0" smtClean="0">
                <a:solidFill>
                  <a:srgbClr val="FF0000"/>
                </a:solidFill>
                <a:latin typeface="微軟正黑體" pitchFamily="34" charset="-120"/>
                <a:ea typeface="微軟正黑體" pitchFamily="34" charset="-120"/>
              </a:rPr>
              <a:t>time-to-value </a:t>
            </a:r>
            <a:r>
              <a:rPr lang="zh-TW" altLang="en-US" sz="2000" dirty="0" smtClean="0">
                <a:solidFill>
                  <a:srgbClr val="FF0000"/>
                </a:solidFill>
                <a:latin typeface="微軟正黑體" pitchFamily="34" charset="-120"/>
                <a:ea typeface="微軟正黑體" pitchFamily="34" charset="-120"/>
              </a:rPr>
              <a:t>受限</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成本过高，</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a:solidFill>
                  <a:srgbClr val="FF0000"/>
                </a:solidFill>
                <a:latin typeface="微軟正黑體" pitchFamily="34" charset="-120"/>
                <a:ea typeface="微軟正黑體" pitchFamily="34" charset="-120"/>
              </a:rPr>
              <a:t> </a:t>
            </a:r>
            <a:r>
              <a:rPr lang="zh-TW" altLang="en-US" sz="2000" dirty="0" smtClean="0">
                <a:solidFill>
                  <a:srgbClr val="FF0000"/>
                </a:solidFill>
                <a:latin typeface="微軟正黑體" pitchFamily="34" charset="-120"/>
                <a:ea typeface="微軟正黑體" pitchFamily="34" charset="-120"/>
              </a:rPr>
              <a:t>    </a:t>
            </a:r>
            <a:r>
              <a:rPr lang="en-US" altLang="zh-TW" sz="2000" dirty="0" smtClean="0">
                <a:solidFill>
                  <a:srgbClr val="FF0000"/>
                </a:solidFill>
                <a:latin typeface="微軟正黑體" pitchFamily="34" charset="-120"/>
                <a:ea typeface="微軟正黑體" pitchFamily="34" charset="-120"/>
              </a:rPr>
              <a:t>cost-efficiency </a:t>
            </a:r>
            <a:r>
              <a:rPr lang="zh-TW" altLang="en-US" sz="2000" dirty="0" smtClean="0">
                <a:solidFill>
                  <a:srgbClr val="FF0000"/>
                </a:solidFill>
                <a:latin typeface="微軟正黑體" pitchFamily="34" charset="-120"/>
                <a:ea typeface="微軟正黑體" pitchFamily="34" charset="-120"/>
              </a:rPr>
              <a:t>受</a:t>
            </a:r>
            <a:r>
              <a:rPr lang="zh-TW" altLang="en-US" sz="2000" dirty="0">
                <a:solidFill>
                  <a:srgbClr val="FF0000"/>
                </a:solidFill>
                <a:latin typeface="微軟正黑體" pitchFamily="34" charset="-120"/>
                <a:ea typeface="微軟正黑體" pitchFamily="34" charset="-120"/>
              </a:rPr>
              <a:t>限</a:t>
            </a:r>
          </a:p>
        </p:txBody>
      </p:sp>
      <p:sp>
        <p:nvSpPr>
          <p:cNvPr id="5" name="矩形 4"/>
          <p:cNvSpPr/>
          <p:nvPr/>
        </p:nvSpPr>
        <p:spPr bwMode="auto">
          <a:xfrm>
            <a:off x="1162600" y="1096190"/>
            <a:ext cx="2623931" cy="201168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endParaRPr>
          </a:p>
          <a:p>
            <a:pPr marL="0" marR="0" indent="0" algn="ctr" defTabSz="914400" rtl="0" eaLnBrk="0" fontAlgn="base" latinLnBrk="0" hangingPunct="0">
              <a:lnSpc>
                <a:spcPct val="100000"/>
              </a:lnSpc>
              <a:spcBef>
                <a:spcPct val="0"/>
              </a:spcBef>
              <a:spcAft>
                <a:spcPts val="1200"/>
              </a:spcAft>
              <a:buClrTx/>
              <a:buSzTx/>
              <a:buFontTx/>
              <a:buNone/>
              <a:tabLst/>
            </a:pPr>
            <a:r>
              <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rPr>
              <a:t>15% </a:t>
            </a:r>
          </a:p>
          <a:p>
            <a:pPr marL="0" marR="0" indent="0" algn="ctr" defTabSz="914400" rtl="0" eaLnBrk="0" fontAlgn="base" latinLnBrk="0" hangingPunct="0">
              <a:lnSpc>
                <a:spcPct val="100000"/>
              </a:lnSpc>
              <a:spcBef>
                <a:spcPct val="0"/>
              </a:spcBef>
              <a:spcAft>
                <a:spcPts val="1200"/>
              </a:spcAft>
              <a:buClrTx/>
              <a:buSzTx/>
              <a:buFontTx/>
              <a:buNone/>
              <a:tabLst/>
            </a:pPr>
            <a:r>
              <a:rPr lang="zh-TW" altLang="en-US" sz="2000" dirty="0" smtClean="0">
                <a:solidFill>
                  <a:schemeClr val="bg1"/>
                </a:solidFill>
                <a:latin typeface="微軟正黑體" pitchFamily="34" charset="-120"/>
                <a:ea typeface="微軟正黑體" pitchFamily="34" charset="-120"/>
              </a:rPr>
              <a:t>结构化的 </a:t>
            </a:r>
            <a:r>
              <a:rPr lang="en-US" altLang="zh-TW" sz="2000" dirty="0" smtClean="0">
                <a:solidFill>
                  <a:schemeClr val="bg1"/>
                </a:solidFill>
                <a:latin typeface="微軟正黑體" pitchFamily="34" charset="-120"/>
                <a:ea typeface="微軟正黑體" pitchFamily="34" charset="-120"/>
              </a:rPr>
              <a:t>DB/DW</a:t>
            </a: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3" name="矩形 12"/>
          <p:cNvSpPr/>
          <p:nvPr/>
        </p:nvSpPr>
        <p:spPr bwMode="auto">
          <a:xfrm>
            <a:off x="1162600" y="1091833"/>
            <a:ext cx="6622868" cy="508144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altLang="zh-TW" sz="4800" dirty="0" smtClean="0">
              <a:latin typeface="+mn-ea"/>
              <a:ea typeface="+mn-ea"/>
            </a:endParaRPr>
          </a:p>
        </p:txBody>
      </p:sp>
      <p:sp>
        <p:nvSpPr>
          <p:cNvPr id="17" name="文字方塊 16"/>
          <p:cNvSpPr txBox="1"/>
          <p:nvPr/>
        </p:nvSpPr>
        <p:spPr>
          <a:xfrm>
            <a:off x="1883713" y="2541815"/>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遗憾</a:t>
            </a:r>
            <a:endParaRPr lang="zh-TW" altLang="en-US" dirty="0">
              <a:latin typeface="+mn-ea"/>
              <a:ea typeface="+mn-ea"/>
            </a:endParaRPr>
          </a:p>
        </p:txBody>
      </p:sp>
      <p:sp>
        <p:nvSpPr>
          <p:cNvPr id="18" name="文字方塊 17"/>
          <p:cNvSpPr txBox="1"/>
          <p:nvPr/>
        </p:nvSpPr>
        <p:spPr>
          <a:xfrm>
            <a:off x="6429500" y="5228902"/>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残缺</a:t>
            </a:r>
            <a:endParaRPr lang="zh-TW" altLang="en-US" dirty="0">
              <a:latin typeface="+mn-ea"/>
              <a:ea typeface="+mn-ea"/>
            </a:endParaRPr>
          </a:p>
        </p:txBody>
      </p:sp>
    </p:spTree>
    <p:extLst>
      <p:ext uri="{BB962C8B-B14F-4D97-AF65-F5344CB8AC3E}">
        <p14:creationId xmlns="" xmlns:p14="http://schemas.microsoft.com/office/powerpoint/2010/main" val="3539354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10800000">
            <a:off x="4552378" y="2309468"/>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3" name="Isosceles Triangle 162"/>
          <p:cNvSpPr/>
          <p:nvPr/>
        </p:nvSpPr>
        <p:spPr>
          <a:xfrm rot="10800000">
            <a:off x="4566649" y="3546811"/>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4" name="Isosceles Triangle 163"/>
          <p:cNvSpPr/>
          <p:nvPr/>
        </p:nvSpPr>
        <p:spPr>
          <a:xfrm rot="10800000">
            <a:off x="4566649" y="4796929"/>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5" name="Rounded Rectangle 4"/>
          <p:cNvSpPr/>
          <p:nvPr/>
        </p:nvSpPr>
        <p:spPr>
          <a:xfrm>
            <a:off x="1826655" y="1439135"/>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每天几百 </a:t>
            </a:r>
            <a:r>
              <a:rPr lang="en-US" altLang="zh-TW" sz="1800" dirty="0" smtClean="0">
                <a:solidFill>
                  <a:schemeClr val="tx1"/>
                </a:solidFill>
                <a:latin typeface="微軟正黑體" pitchFamily="34" charset="-120"/>
                <a:ea typeface="微軟正黑體" pitchFamily="34" charset="-120"/>
                <a:cs typeface="Calibri" pitchFamily="34" charset="0"/>
              </a:rPr>
              <a:t>GB</a:t>
            </a:r>
            <a:r>
              <a:rPr lang="zh-TW" altLang="en-US" sz="1800" dirty="0" smtClean="0">
                <a:solidFill>
                  <a:schemeClr val="tx1"/>
                </a:solidFill>
                <a:latin typeface="微軟正黑體" pitchFamily="34" charset="-120"/>
                <a:ea typeface="微軟正黑體" pitchFamily="34" charset="-120"/>
                <a:cs typeface="Calibri" pitchFamily="34" charset="0"/>
              </a:rPr>
              <a:t>、 几 </a:t>
            </a:r>
            <a:r>
              <a:rPr lang="en-US" altLang="zh-TW" sz="1800" dirty="0" smtClean="0">
                <a:solidFill>
                  <a:schemeClr val="tx1"/>
                </a:solidFill>
                <a:latin typeface="微軟正黑體" pitchFamily="34" charset="-120"/>
                <a:ea typeface="微軟正黑體" pitchFamily="34" charset="-120"/>
                <a:cs typeface="Calibri" pitchFamily="34" charset="0"/>
              </a:rPr>
              <a:t>TB </a:t>
            </a:r>
            <a:r>
              <a:rPr lang="zh-TW" altLang="en-US" sz="1800" dirty="0" smtClean="0">
                <a:solidFill>
                  <a:schemeClr val="tx1"/>
                </a:solidFill>
                <a:latin typeface="微軟正黑體" pitchFamily="34" charset="-120"/>
                <a:ea typeface="微軟正黑體" pitchFamily="34" charset="-120"/>
                <a:cs typeface="Calibri" pitchFamily="34" charset="0"/>
              </a:rPr>
              <a:t>的资料，且持续成长中</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12" name="Oval 111"/>
          <p:cNvSpPr>
            <a:spLocks noChangeAspect="1" noChangeArrowheads="1"/>
          </p:cNvSpPr>
          <p:nvPr/>
        </p:nvSpPr>
        <p:spPr bwMode="auto">
          <a:xfrm>
            <a:off x="1028566" y="1268760"/>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4" name="Rectangle 3"/>
          <p:cNvSpPr/>
          <p:nvPr/>
        </p:nvSpPr>
        <p:spPr>
          <a:xfrm>
            <a:off x="1001631" y="1420076"/>
            <a:ext cx="1210340"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储存</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Storing</a:t>
            </a:r>
          </a:p>
        </p:txBody>
      </p:sp>
      <p:sp>
        <p:nvSpPr>
          <p:cNvPr id="154" name="Rounded Rectangle 153"/>
          <p:cNvSpPr/>
          <p:nvPr/>
        </p:nvSpPr>
        <p:spPr>
          <a:xfrm>
            <a:off x="1822074" y="2676478"/>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a:solidFill>
                  <a:schemeClr val="tx1"/>
                </a:solidFill>
                <a:latin typeface="微軟正黑體" pitchFamily="34" charset="-120"/>
                <a:ea typeface="微軟正黑體" pitchFamily="34" charset="-120"/>
                <a:cs typeface="Calibri" pitchFamily="34" charset="0"/>
              </a:rPr>
              <a:t> </a:t>
            </a:r>
            <a:r>
              <a:rPr lang="zh-TW" altLang="en-US" sz="1800" dirty="0" smtClean="0">
                <a:solidFill>
                  <a:schemeClr val="tx1"/>
                </a:solidFill>
                <a:latin typeface="微軟正黑體" pitchFamily="34" charset="-120"/>
                <a:ea typeface="微軟正黑體" pitchFamily="34" charset="-120"/>
                <a:cs typeface="Calibri" pitchFamily="34" charset="0"/>
              </a:rPr>
              <a:t> 在收数据的同时做必要的前置处理 </a:t>
            </a:r>
            <a:r>
              <a:rPr lang="en-US" altLang="zh-TW" sz="1800" dirty="0" smtClean="0">
                <a:solidFill>
                  <a:schemeClr val="tx1"/>
                </a:solidFill>
                <a:latin typeface="微軟正黑體" pitchFamily="34" charset="-120"/>
                <a:ea typeface="微軟正黑體" pitchFamily="34" charset="-120"/>
                <a:cs typeface="Calibri" pitchFamily="34" charset="0"/>
              </a:rPr>
              <a:t>(pre-processing)</a:t>
            </a:r>
          </a:p>
          <a:p>
            <a:pPr algn="ctr"/>
            <a:r>
              <a:rPr lang="zh-TW" altLang="en-US" sz="1800" dirty="0" smtClean="0">
                <a:solidFill>
                  <a:schemeClr val="tx1"/>
                </a:solidFill>
                <a:latin typeface="微軟正黑體" pitchFamily="34" charset="-120"/>
                <a:ea typeface="微軟正黑體" pitchFamily="34" charset="-120"/>
                <a:cs typeface="Calibri" pitchFamily="34" charset="0"/>
              </a:rPr>
              <a:t>，并区分数据处理的优先等级 </a:t>
            </a:r>
            <a:r>
              <a:rPr lang="en-US" altLang="zh-TW" sz="1800" dirty="0" smtClean="0">
                <a:solidFill>
                  <a:schemeClr val="tx1"/>
                </a:solidFill>
                <a:latin typeface="微軟正黑體" pitchFamily="34" charset="-120"/>
                <a:ea typeface="微軟正黑體" pitchFamily="34" charset="-120"/>
                <a:cs typeface="Calibri" pitchFamily="34" charset="0"/>
              </a:rPr>
              <a:t>(prioritizing)</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55" name="Oval 154"/>
          <p:cNvSpPr>
            <a:spLocks noChangeAspect="1" noChangeArrowheads="1"/>
          </p:cNvSpPr>
          <p:nvPr/>
        </p:nvSpPr>
        <p:spPr bwMode="auto">
          <a:xfrm>
            <a:off x="1023985" y="2506103"/>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6" name="Rectangle 155"/>
          <p:cNvSpPr/>
          <p:nvPr/>
        </p:nvSpPr>
        <p:spPr>
          <a:xfrm>
            <a:off x="925694" y="2671688"/>
            <a:ext cx="1329087"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计算</a:t>
            </a:r>
            <a:endPar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Processing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157" name="Rounded Rectangle 156"/>
          <p:cNvSpPr/>
          <p:nvPr/>
        </p:nvSpPr>
        <p:spPr>
          <a:xfrm>
            <a:off x="1815358" y="3931221"/>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如何</a:t>
            </a:r>
            <a:r>
              <a:rPr lang="zh-TW" altLang="en-US" sz="1800" dirty="0">
                <a:solidFill>
                  <a:schemeClr val="tx1"/>
                </a:solidFill>
                <a:latin typeface="微軟正黑體" pitchFamily="34" charset="-120"/>
                <a:ea typeface="微軟正黑體" pitchFamily="34" charset="-120"/>
                <a:cs typeface="Calibri" pitchFamily="34" charset="0"/>
              </a:rPr>
              <a:t>有效的避免</a:t>
            </a:r>
            <a:r>
              <a:rPr lang="zh-TW" altLang="en-US" sz="1800" dirty="0" smtClean="0">
                <a:solidFill>
                  <a:schemeClr val="tx1"/>
                </a:solidFill>
                <a:latin typeface="微軟正黑體" pitchFamily="34" charset="-120"/>
                <a:ea typeface="微軟正黑體" pitchFamily="34" charset="-120"/>
                <a:cs typeface="Calibri" pitchFamily="34" charset="0"/>
              </a:rPr>
              <a:t>因硬件毁坏所导致的资料损毁</a:t>
            </a:r>
            <a:endParaRPr lang="en-US" altLang="zh-TW" sz="1800" dirty="0">
              <a:solidFill>
                <a:schemeClr val="tx1"/>
              </a:solidFill>
              <a:latin typeface="微軟正黑體" pitchFamily="34" charset="-120"/>
              <a:ea typeface="微軟正黑體" pitchFamily="34" charset="-120"/>
              <a:cs typeface="Calibri" pitchFamily="34" charset="0"/>
            </a:endParaRPr>
          </a:p>
        </p:txBody>
      </p:sp>
      <p:sp>
        <p:nvSpPr>
          <p:cNvPr id="158" name="Oval 157"/>
          <p:cNvSpPr>
            <a:spLocks noChangeAspect="1" noChangeArrowheads="1"/>
          </p:cNvSpPr>
          <p:nvPr/>
        </p:nvSpPr>
        <p:spPr bwMode="auto">
          <a:xfrm>
            <a:off x="1017269" y="3760846"/>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9" name="Rectangle 158"/>
          <p:cNvSpPr/>
          <p:nvPr/>
        </p:nvSpPr>
        <p:spPr>
          <a:xfrm>
            <a:off x="911422" y="3940700"/>
            <a:ext cx="1329087" cy="707886"/>
          </a:xfrm>
          <a:prstGeom prst="rect">
            <a:avLst/>
          </a:prstGeom>
        </p:spPr>
        <p:txBody>
          <a:bodyPr wrap="square">
            <a:spAutoFit/>
          </a:bodyPr>
          <a:lstStyle/>
          <a:p>
            <a:pPr lvl="0" algn="ctr" defTabSz="914400">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管理</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Managing</a:t>
            </a:r>
          </a:p>
        </p:txBody>
      </p:sp>
      <p:sp>
        <p:nvSpPr>
          <p:cNvPr id="160" name="Rounded Rectangle 159"/>
          <p:cNvSpPr/>
          <p:nvPr/>
        </p:nvSpPr>
        <p:spPr>
          <a:xfrm>
            <a:off x="1810777" y="5182334"/>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如何从中挖掘出所关注事件的 </a:t>
            </a:r>
            <a:r>
              <a:rPr lang="en-US" altLang="zh-TW" sz="1800" dirty="0" smtClean="0">
                <a:solidFill>
                  <a:schemeClr val="tx1"/>
                </a:solidFill>
                <a:latin typeface="微軟正黑體" pitchFamily="34" charset="-120"/>
                <a:ea typeface="微軟正黑體" pitchFamily="34" charset="-120"/>
                <a:cs typeface="Calibri" pitchFamily="34" charset="0"/>
              </a:rPr>
              <a:t>pattern </a:t>
            </a:r>
            <a:r>
              <a:rPr lang="zh-TW" altLang="en-US" sz="1800" dirty="0">
                <a:solidFill>
                  <a:schemeClr val="tx1"/>
                </a:solidFill>
                <a:latin typeface="微軟正黑體" pitchFamily="34" charset="-120"/>
                <a:ea typeface="微軟正黑體" pitchFamily="34" charset="-120"/>
                <a:cs typeface="Calibri" pitchFamily="34" charset="0"/>
              </a:rPr>
              <a:t>或 </a:t>
            </a:r>
            <a:r>
              <a:rPr lang="en-US" altLang="zh-TW" sz="1800" dirty="0" smtClean="0">
                <a:solidFill>
                  <a:schemeClr val="tx1"/>
                </a:solidFill>
                <a:latin typeface="微軟正黑體" pitchFamily="34" charset="-120"/>
                <a:ea typeface="微軟正黑體" pitchFamily="34" charset="-120"/>
                <a:cs typeface="Calibri" pitchFamily="34" charset="0"/>
              </a:rPr>
              <a:t>behavior</a:t>
            </a:r>
            <a:endParaRPr lang="en-US" altLang="zh-TW" sz="1800" dirty="0">
              <a:solidFill>
                <a:schemeClr val="tx1"/>
              </a:solidFill>
              <a:latin typeface="微軟正黑體" pitchFamily="34" charset="-120"/>
              <a:ea typeface="微軟正黑體" pitchFamily="34" charset="-120"/>
              <a:cs typeface="Calibri" pitchFamily="34" charset="0"/>
            </a:endParaRPr>
          </a:p>
        </p:txBody>
      </p:sp>
      <p:sp>
        <p:nvSpPr>
          <p:cNvPr id="161" name="Oval 160"/>
          <p:cNvSpPr>
            <a:spLocks noChangeAspect="1" noChangeArrowheads="1"/>
          </p:cNvSpPr>
          <p:nvPr/>
        </p:nvSpPr>
        <p:spPr bwMode="auto">
          <a:xfrm>
            <a:off x="1012688" y="5011959"/>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62" name="Rectangle 161"/>
          <p:cNvSpPr/>
          <p:nvPr/>
        </p:nvSpPr>
        <p:spPr>
          <a:xfrm>
            <a:off x="985753" y="5163275"/>
            <a:ext cx="1210340"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分析</a:t>
            </a:r>
          </a:p>
          <a:p>
            <a:pPr lvl="0" algn="ctr" defTabSz="914400">
              <a:defRPr/>
            </a:pPr>
            <a:r>
              <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Analyzing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19" name="Title 1"/>
          <p:cNvSpPr>
            <a:spLocks noGrp="1"/>
          </p:cNvSpPr>
          <p:nvPr>
            <p:ph type="title"/>
          </p:nvPr>
        </p:nvSpPr>
        <p:spPr>
          <a:xfrm>
            <a:off x="827584" y="0"/>
            <a:ext cx="8003233" cy="764704"/>
          </a:xfrm>
        </p:spPr>
        <p:txBody>
          <a:bodyPr>
            <a:normAutofit/>
          </a:bodyPr>
          <a:lstStyle/>
          <a:p>
            <a:r>
              <a:rPr lang="zh-TW" altLang="en-US" dirty="0" smtClean="0">
                <a:latin typeface="黑体" pitchFamily="49" charset="-122"/>
                <a:ea typeface="黑体" pitchFamily="49" charset="-122"/>
              </a:rPr>
              <a:t>超越企业现有 </a:t>
            </a:r>
            <a:r>
              <a:rPr lang="en-US" altLang="zh-TW" dirty="0" smtClean="0">
                <a:latin typeface="黑体" pitchFamily="49" charset="-122"/>
                <a:ea typeface="黑体" pitchFamily="49" charset="-122"/>
              </a:rPr>
              <a:t>IT </a:t>
            </a:r>
            <a:r>
              <a:rPr lang="zh-TW" altLang="en-US" dirty="0" smtClean="0">
                <a:latin typeface="黑体" pitchFamily="49" charset="-122"/>
                <a:ea typeface="黑体" pitchFamily="49" charset="-122"/>
              </a:rPr>
              <a:t>的数据解决能量</a:t>
            </a:r>
            <a:endParaRPr lang="en-US" altLang="zh-TW" dirty="0">
              <a:latin typeface="黑体" pitchFamily="49" charset="-122"/>
              <a:ea typeface="黑体" pitchFamily="49" charset="-122"/>
            </a:endParaRPr>
          </a:p>
        </p:txBody>
      </p:sp>
      <p:sp>
        <p:nvSpPr>
          <p:cNvPr id="20"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10</a:t>
            </a:fld>
            <a:endParaRPr kumimoji="0" lang="en-US" altLang="zh-TW" sz="900" dirty="0">
              <a:solidFill>
                <a:srgbClr val="000000"/>
              </a:solidFill>
            </a:endParaRPr>
          </a:p>
        </p:txBody>
      </p:sp>
    </p:spTree>
    <p:extLst>
      <p:ext uri="{BB962C8B-B14F-4D97-AF65-F5344CB8AC3E}">
        <p14:creationId xmlns="" xmlns:p14="http://schemas.microsoft.com/office/powerpoint/2010/main" val="3682254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49" charset="-122"/>
                <a:ea typeface="黑体" pitchFamily="49" charset="-122"/>
              </a:rPr>
              <a:t>中央政府对大数据的重视程度</a:t>
            </a:r>
            <a:endParaRPr lang="zh-CN" altLang="en-US" dirty="0">
              <a:latin typeface="黑体" pitchFamily="49" charset="-122"/>
              <a:ea typeface="黑体" pitchFamily="49" charset="-122"/>
            </a:endParaRPr>
          </a:p>
        </p:txBody>
      </p:sp>
      <p:sp>
        <p:nvSpPr>
          <p:cNvPr id="4" name="灯片编号占位符 3"/>
          <p:cNvSpPr>
            <a:spLocks noGrp="1"/>
          </p:cNvSpPr>
          <p:nvPr>
            <p:ph type="sldNum" sz="quarter" idx="12"/>
          </p:nvPr>
        </p:nvSpPr>
        <p:spPr/>
        <p:txBody>
          <a:bodyPr/>
          <a:lstStyle/>
          <a:p>
            <a:pPr>
              <a:defRPr/>
            </a:pPr>
            <a:fld id="{6C77DEFF-3913-4C2C-B517-EC9BCADDF3B2}" type="slidenum">
              <a:rPr lang="zh-CN" altLang="en-US" smtClean="0"/>
              <a:pPr>
                <a:defRPr/>
              </a:pPr>
              <a:t>11</a:t>
            </a:fld>
            <a:endParaRPr lang="zh-CN" altLang="en-US"/>
          </a:p>
        </p:txBody>
      </p:sp>
      <p:graphicFrame>
        <p:nvGraphicFramePr>
          <p:cNvPr id="6" name="表格 5"/>
          <p:cNvGraphicFramePr>
            <a:graphicFrameLocks noGrp="1"/>
          </p:cNvGraphicFramePr>
          <p:nvPr/>
        </p:nvGraphicFramePr>
        <p:xfrm>
          <a:off x="500034" y="1000108"/>
          <a:ext cx="8001056" cy="5029200"/>
        </p:xfrm>
        <a:graphic>
          <a:graphicData uri="http://schemas.openxmlformats.org/drawingml/2006/table">
            <a:tbl>
              <a:tblPr/>
              <a:tblGrid>
                <a:gridCol w="1032394"/>
                <a:gridCol w="6968662"/>
              </a:tblGrid>
              <a:tr h="122566">
                <a:tc>
                  <a:txBody>
                    <a:bodyPr/>
                    <a:lstStyle/>
                    <a:p>
                      <a:pPr algn="just">
                        <a:lnSpc>
                          <a:spcPct val="150000"/>
                        </a:lnSpc>
                        <a:spcAft>
                          <a:spcPts val="0"/>
                        </a:spcAft>
                      </a:pPr>
                      <a:r>
                        <a:rPr lang="zh-CN" sz="2000" b="1" kern="100" dirty="0">
                          <a:latin typeface="+mn-ea"/>
                          <a:ea typeface="+mn-ea"/>
                          <a:cs typeface="Times New Roman"/>
                        </a:rPr>
                        <a:t>习近平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2000" kern="100" dirty="0">
                          <a:latin typeface="+mn-ea"/>
                          <a:ea typeface="+mn-ea"/>
                          <a:cs typeface="Times New Roman"/>
                        </a:rPr>
                        <a:t>政府管理不仅要讲究策略，还要讲究手段，比如大数据技术的</a:t>
                      </a:r>
                      <a:r>
                        <a:rPr lang="zh-CN" sz="2000" kern="100" dirty="0" smtClean="0">
                          <a:latin typeface="+mn-ea"/>
                          <a:ea typeface="+mn-ea"/>
                          <a:cs typeface="Times New Roman"/>
                        </a:rPr>
                        <a:t>应用</a:t>
                      </a:r>
                      <a:r>
                        <a:rPr lang="zh-CN" altLang="en-US" sz="2000" kern="100" dirty="0" smtClean="0">
                          <a:latin typeface="+mn-ea"/>
                          <a:ea typeface="+mn-ea"/>
                          <a:cs typeface="Times New Roman"/>
                        </a:rPr>
                        <a:t>，</a:t>
                      </a:r>
                      <a:r>
                        <a:rPr lang="en-US" altLang="zh-CN" sz="1800" b="0" i="0" kern="1200" dirty="0" smtClean="0">
                          <a:solidFill>
                            <a:schemeClr val="tx1"/>
                          </a:solidFill>
                          <a:latin typeface="+mn-ea"/>
                          <a:ea typeface="+mn-ea"/>
                          <a:cs typeface="+mn-cs"/>
                        </a:rPr>
                        <a:t>2014</a:t>
                      </a:r>
                      <a:r>
                        <a:rPr lang="zh-CN" altLang="en-US" sz="1800" b="0" i="0" kern="1200" dirty="0" smtClean="0">
                          <a:solidFill>
                            <a:schemeClr val="tx1"/>
                          </a:solidFill>
                          <a:latin typeface="+mn-ea"/>
                          <a:ea typeface="+mn-ea"/>
                          <a:cs typeface="+mn-cs"/>
                        </a:rPr>
                        <a:t>年</a:t>
                      </a:r>
                      <a:r>
                        <a:rPr lang="en-US" altLang="zh-CN" sz="1800" b="0" i="0" kern="1200" dirty="0" smtClean="0">
                          <a:solidFill>
                            <a:schemeClr val="tx1"/>
                          </a:solidFill>
                          <a:latin typeface="+mn-ea"/>
                          <a:ea typeface="+mn-ea"/>
                          <a:cs typeface="+mn-cs"/>
                        </a:rPr>
                        <a:t>3</a:t>
                      </a:r>
                      <a:r>
                        <a:rPr lang="zh-CN" altLang="en-US" sz="1800" b="0" i="0" kern="1200" dirty="0" smtClean="0">
                          <a:solidFill>
                            <a:schemeClr val="tx1"/>
                          </a:solidFill>
                          <a:latin typeface="+mn-ea"/>
                          <a:ea typeface="+mn-ea"/>
                          <a:cs typeface="+mn-cs"/>
                        </a:rPr>
                        <a:t>月</a:t>
                      </a:r>
                      <a:r>
                        <a:rPr lang="en-US" altLang="zh-CN" sz="1800" b="0" i="0" kern="1200" dirty="0" smtClean="0">
                          <a:solidFill>
                            <a:schemeClr val="tx1"/>
                          </a:solidFill>
                          <a:latin typeface="+mn-ea"/>
                          <a:ea typeface="+mn-ea"/>
                          <a:cs typeface="+mn-cs"/>
                        </a:rPr>
                        <a:t>8</a:t>
                      </a:r>
                      <a:r>
                        <a:rPr lang="zh-CN" altLang="en-US" sz="1800" b="0" i="0" kern="1200" dirty="0" smtClean="0">
                          <a:solidFill>
                            <a:schemeClr val="tx1"/>
                          </a:solidFill>
                          <a:latin typeface="+mn-ea"/>
                          <a:ea typeface="+mn-ea"/>
                          <a:cs typeface="+mn-cs"/>
                        </a:rPr>
                        <a:t>日 </a:t>
                      </a:r>
                      <a:r>
                        <a:rPr lang="en-US" altLang="zh-CN" sz="1800" b="0" i="0" kern="1200" dirty="0" smtClean="0">
                          <a:solidFill>
                            <a:schemeClr val="tx1"/>
                          </a:solidFill>
                          <a:latin typeface="+mn-ea"/>
                          <a:ea typeface="+mn-ea"/>
                          <a:cs typeface="+mn-cs"/>
                        </a:rPr>
                        <a:t> </a:t>
                      </a:r>
                      <a:r>
                        <a:rPr lang="zh-CN" altLang="en-US" sz="1800" b="0" i="0" kern="1200" dirty="0" smtClean="0">
                          <a:solidFill>
                            <a:schemeClr val="tx1"/>
                          </a:solidFill>
                          <a:latin typeface="+mn-ea"/>
                          <a:ea typeface="+mn-ea"/>
                          <a:cs typeface="+mn-cs"/>
                        </a:rPr>
                        <a:t> “大数据”首次写入政府工作报告</a:t>
                      </a:r>
                      <a:endParaRPr lang="zh-CN" sz="2000"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8929">
                <a:tc>
                  <a:txBody>
                    <a:bodyPr/>
                    <a:lstStyle/>
                    <a:p>
                      <a:pPr algn="just">
                        <a:lnSpc>
                          <a:spcPct val="150000"/>
                        </a:lnSpc>
                        <a:spcAft>
                          <a:spcPts val="0"/>
                        </a:spcAft>
                      </a:pPr>
                      <a:r>
                        <a:rPr lang="zh-CN" sz="2000" b="1" kern="100" dirty="0">
                          <a:latin typeface="+mn-ea"/>
                          <a:ea typeface="+mn-ea"/>
                          <a:cs typeface="Times New Roman"/>
                        </a:rPr>
                        <a:t>奥巴马</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2000" kern="100" dirty="0" smtClean="0">
                          <a:latin typeface="+mn-ea"/>
                          <a:ea typeface="+mn-ea"/>
                          <a:cs typeface="Times New Roman"/>
                        </a:rPr>
                        <a:t>“</a:t>
                      </a:r>
                      <a:r>
                        <a:rPr lang="zh-CN" sz="2000" kern="100" dirty="0">
                          <a:latin typeface="+mn-ea"/>
                          <a:ea typeface="+mn-ea"/>
                          <a:cs typeface="Times New Roman"/>
                        </a:rPr>
                        <a:t>将投入巨资拉动与大数据相关的产业”“数据为“未来的石油“，是美国综合国力的一部分，是与陆权、海权、空权同等重要的“国家核心资产”。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068">
                <a:tc>
                  <a:txBody>
                    <a:bodyPr/>
                    <a:lstStyle/>
                    <a:p>
                      <a:pPr algn="just">
                        <a:lnSpc>
                          <a:spcPct val="150000"/>
                        </a:lnSpc>
                        <a:spcAft>
                          <a:spcPts val="0"/>
                        </a:spcAft>
                      </a:pPr>
                      <a:r>
                        <a:rPr lang="zh-CN" sz="2000" b="1" kern="100" dirty="0">
                          <a:latin typeface="+mn-ea"/>
                          <a:ea typeface="+mn-ea"/>
                          <a:cs typeface="Times New Roman"/>
                        </a:rPr>
                        <a:t>李克强：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2000" kern="100" dirty="0">
                          <a:latin typeface="+mn-ea"/>
                          <a:ea typeface="+mn-ea"/>
                          <a:cs typeface="Times New Roman"/>
                        </a:rPr>
                        <a:t>加快推进全国中小企业征信系统建设</a:t>
                      </a:r>
                      <a:r>
                        <a:rPr lang="en-US" sz="2000" kern="100" dirty="0">
                          <a:latin typeface="+mn-ea"/>
                          <a:ea typeface="+mn-ea"/>
                          <a:cs typeface="Times New Roman"/>
                        </a:rPr>
                        <a:t>,</a:t>
                      </a:r>
                      <a:r>
                        <a:rPr lang="zh-CN" sz="2000" kern="100" dirty="0">
                          <a:latin typeface="+mn-ea"/>
                          <a:ea typeface="+mn-ea"/>
                          <a:cs typeface="Times New Roman"/>
                        </a:rPr>
                        <a:t>通过大数据等技术优化中小企业征信资质。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131">
                <a:tc>
                  <a:txBody>
                    <a:bodyPr/>
                    <a:lstStyle/>
                    <a:p>
                      <a:pPr algn="just">
                        <a:lnSpc>
                          <a:spcPct val="150000"/>
                        </a:lnSpc>
                        <a:spcAft>
                          <a:spcPts val="0"/>
                        </a:spcAft>
                      </a:pPr>
                      <a:r>
                        <a:rPr lang="zh-CN" sz="2000" b="1" kern="100" dirty="0">
                          <a:latin typeface="+mn-ea"/>
                          <a:ea typeface="+mn-ea"/>
                          <a:cs typeface="Times New Roman"/>
                        </a:rPr>
                        <a:t>李克强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2000" kern="100">
                          <a:latin typeface="+mn-ea"/>
                          <a:ea typeface="+mn-ea"/>
                          <a:cs typeface="Times New Roman"/>
                        </a:rPr>
                        <a:t>经济数据和目标的进一步调整，中小企业将面临更大的压力，互联网金融除了解决便利性问题外，更重要的是如何围绕特有的大数据资源展开对实体经济的服务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861">
                <a:tc>
                  <a:txBody>
                    <a:bodyPr/>
                    <a:lstStyle/>
                    <a:p>
                      <a:pPr algn="just">
                        <a:lnSpc>
                          <a:spcPct val="150000"/>
                        </a:lnSpc>
                        <a:spcAft>
                          <a:spcPts val="0"/>
                        </a:spcAft>
                      </a:pPr>
                      <a:r>
                        <a:rPr lang="zh-CN" sz="2000" b="1" kern="100" dirty="0">
                          <a:latin typeface="+mn-ea"/>
                          <a:ea typeface="+mn-ea"/>
                          <a:cs typeface="Times New Roman"/>
                        </a:rPr>
                        <a:t>汪洋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2000" kern="100" dirty="0">
                          <a:latin typeface="+mn-ea"/>
                          <a:ea typeface="+mn-ea"/>
                          <a:cs typeface="Times New Roman"/>
                        </a:rPr>
                        <a:t>数据为王，财政工作离不开大数据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20"/>
          <p:cNvSpPr>
            <a:spLocks noChangeArrowheads="1"/>
          </p:cNvSpPr>
          <p:nvPr/>
        </p:nvSpPr>
        <p:spPr bwMode="gray">
          <a:xfrm>
            <a:off x="1475656" y="2809097"/>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sp>
        <p:nvSpPr>
          <p:cNvPr id="58" name="Rectangle 23"/>
          <p:cNvSpPr>
            <a:spLocks noChangeArrowheads="1"/>
          </p:cNvSpPr>
          <p:nvPr/>
        </p:nvSpPr>
        <p:spPr bwMode="auto">
          <a:xfrm>
            <a:off x="2482007" y="2871980"/>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nvGrpSpPr>
          <p:cNvPr id="4"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grpSp>
        <p:nvGrpSpPr>
          <p:cNvPr id="5"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
        <p:nvSpPr>
          <p:cNvPr id="16"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7"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15342277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95288" y="116632"/>
            <a:ext cx="8208962" cy="7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eaLnBrk="1" hangingPunct="1"/>
            <a:endParaRPr kumimoji="0" lang="en-US" altLang="zh-TW" sz="3600" b="1" dirty="0" smtClean="0">
              <a:solidFill>
                <a:srgbClr val="161571"/>
              </a:solidFill>
              <a:latin typeface="文鼎新特黑"/>
              <a:ea typeface="微軟正黑體" pitchFamily="34" charset="-120"/>
              <a:cs typeface="Calibri" pitchFamily="34" charset="0"/>
            </a:endParaRPr>
          </a:p>
        </p:txBody>
      </p:sp>
      <p:sp>
        <p:nvSpPr>
          <p:cNvPr id="6147"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13</a:t>
            </a:fld>
            <a:endParaRPr kumimoji="0" lang="en-US" altLang="zh-TW" sz="900" dirty="0">
              <a:solidFill>
                <a:srgbClr val="000000"/>
              </a:solidFill>
            </a:endParaRPr>
          </a:p>
        </p:txBody>
      </p:sp>
      <p:sp>
        <p:nvSpPr>
          <p:cNvPr id="9" name="文字方塊 8"/>
          <p:cNvSpPr txBox="1"/>
          <p:nvPr/>
        </p:nvSpPr>
        <p:spPr>
          <a:xfrm>
            <a:off x="4572000" y="1495197"/>
            <a:ext cx="1334020"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Social Media</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0" name="文字方塊 9"/>
          <p:cNvSpPr txBox="1"/>
          <p:nvPr/>
        </p:nvSpPr>
        <p:spPr>
          <a:xfrm>
            <a:off x="6500020" y="1495122"/>
            <a:ext cx="1744388"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Machine / Sensor</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1" name="文字方塊 10"/>
          <p:cNvSpPr txBox="1"/>
          <p:nvPr/>
        </p:nvSpPr>
        <p:spPr>
          <a:xfrm>
            <a:off x="2584851" y="1495197"/>
            <a:ext cx="1300356"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DOC / Media</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2" name="文字方塊 11"/>
          <p:cNvSpPr txBox="1"/>
          <p:nvPr/>
        </p:nvSpPr>
        <p:spPr>
          <a:xfrm>
            <a:off x="628009" y="1477210"/>
            <a:ext cx="1536988" cy="626701"/>
          </a:xfrm>
          <a:prstGeom prst="rect">
            <a:avLst/>
          </a:prstGeom>
          <a:solidFill>
            <a:srgbClr val="FFFFFF">
              <a:alpha val="89804"/>
            </a:srgbClr>
          </a:solidFill>
        </p:spPr>
        <p:txBody>
          <a:bodyPr wrap="square" tIns="0" bIns="72000" rtlCol="0" anchor="ctr" anchorCtr="0">
            <a:spAutoFit/>
          </a:bodyPr>
          <a:lstStyle/>
          <a:p>
            <a:pPr algn="ctr"/>
            <a:r>
              <a:rPr lang="en-US" altLang="zh-TW" sz="1800" b="1" u="sng" dirty="0" smtClean="0">
                <a:solidFill>
                  <a:srgbClr val="FF0000"/>
                </a:solidFill>
                <a:latin typeface="Arial Narrow" pitchFamily="34" charset="0"/>
                <a:ea typeface="Arial Unicode MS" pitchFamily="34" charset="-120"/>
                <a:cs typeface="Arial Unicode MS" pitchFamily="34" charset="-120"/>
              </a:rPr>
              <a:t>Web </a:t>
            </a:r>
          </a:p>
          <a:p>
            <a:pPr algn="ctr"/>
            <a:r>
              <a:rPr lang="en-US" altLang="zh-TW" sz="1800" b="1" u="sng" dirty="0" smtClean="0">
                <a:solidFill>
                  <a:srgbClr val="FF0000"/>
                </a:solidFill>
                <a:latin typeface="Arial Narrow" pitchFamily="34" charset="0"/>
                <a:ea typeface="Arial Unicode MS" pitchFamily="34" charset="-120"/>
                <a:cs typeface="Arial Unicode MS" pitchFamily="34" charset="-120"/>
              </a:rPr>
              <a:t>Clickstream</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pic>
        <p:nvPicPr>
          <p:cNvPr id="13" name="Picture 29" descr="http://t2.gstatic.com/images?q=tbn:ANd9GcR1L2ZTgHJYDbbzGgdWgY0HF3onTvcLEaeRyEKK8t5ZPnnP0QCL"/>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39159" y="2062733"/>
            <a:ext cx="2016931" cy="137814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群組 13"/>
          <p:cNvGrpSpPr/>
          <p:nvPr/>
        </p:nvGrpSpPr>
        <p:grpSpPr>
          <a:xfrm>
            <a:off x="4211490" y="3720493"/>
            <a:ext cx="1872678" cy="1475858"/>
            <a:chOff x="7740352" y="5661248"/>
            <a:chExt cx="936103" cy="602776"/>
          </a:xfrm>
        </p:grpSpPr>
        <p:pic>
          <p:nvPicPr>
            <p:cNvPr id="16" name="Picture 39" descr="http://t0.gstatic.com/images?q=tbn:ANd9GcTd_Pl5QnWEuafcevwj-FmkO0eNsIbEWpQ_4JaB6fuyjIowF39Y-w"/>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740352" y="5662943"/>
              <a:ext cx="936103" cy="60108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3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100392" y="5661248"/>
              <a:ext cx="536683" cy="170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 name="群組 1"/>
          <p:cNvGrpSpPr/>
          <p:nvPr/>
        </p:nvGrpSpPr>
        <p:grpSpPr>
          <a:xfrm>
            <a:off x="2368612" y="2062733"/>
            <a:ext cx="1777631" cy="1467283"/>
            <a:chOff x="2002281" y="2177741"/>
            <a:chExt cx="723546" cy="531179"/>
          </a:xfrm>
        </p:grpSpPr>
        <p:pic>
          <p:nvPicPr>
            <p:cNvPr id="18" name="Picture 45" descr="http://t1.gstatic.com/images?q=tbn:ANd9GcQgJm8PTapCxhxwkrd-CdGI-UYWlzFgyg8Ssvh99-AO5tyapH5yiQ"/>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223988" y="2191611"/>
              <a:ext cx="249487" cy="246967"/>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55" descr="http://www.teachers-direct.co.uk/images/PDF_icon.gif"/>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443876" y="2177741"/>
              <a:ext cx="281951" cy="28195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57" descr="http://t3.gstatic.com/images?q=tbn:ANd9GcQY36eBSojYpqaKZ6Y6RgVJlVCI2vmQYK8LZwOFu2i6fd0y_pCB"/>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002281" y="2204240"/>
              <a:ext cx="221707" cy="221707"/>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59" descr="http://t2.gstatic.com/images?q=tbn:ANd9GcSXDYVlQEkHHSv1SWpnKCrp0W4ruExlceSueK8hCAJQxa1df0ENzw"/>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017829" y="2476409"/>
              <a:ext cx="207111" cy="23251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67" descr="http://t3.gstatic.com/images?q=tbn:ANd9GcR2J-AgjY2x4or9vujhfOQsVxbozxu-uBmCzREUNyRh8c12ySxw"/>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264849" y="2462172"/>
              <a:ext cx="214478" cy="21447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70"/>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486335" y="2447613"/>
              <a:ext cx="233647" cy="2245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24" name="Picture 74" descr="物联网架构示意图"/>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6445570" y="2135932"/>
            <a:ext cx="2158680" cy="242247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群組 24"/>
          <p:cNvGrpSpPr/>
          <p:nvPr/>
        </p:nvGrpSpPr>
        <p:grpSpPr>
          <a:xfrm>
            <a:off x="1252406" y="2348880"/>
            <a:ext cx="927898" cy="988550"/>
            <a:chOff x="5135053" y="1916830"/>
            <a:chExt cx="628153" cy="630958"/>
          </a:xfrm>
        </p:grpSpPr>
        <p:pic>
          <p:nvPicPr>
            <p:cNvPr id="26" name="Picture 78" descr="http://t1.gstatic.com/images?q=tbn:ANd9GcQ9Z4R2KhjpcCa_6YjGISTegEWWdgCN2fEden8KBPU-1nPG4one"/>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5135053" y="1916831"/>
              <a:ext cx="628153" cy="630957"/>
            </a:xfrm>
            <a:prstGeom prst="rect">
              <a:avLst/>
            </a:prstGeom>
            <a:noFill/>
            <a:ln>
              <a:solidFill>
                <a:schemeClr val="bg1"/>
              </a:solidFill>
            </a:ln>
            <a:extLst>
              <a:ext uri="{909E8E84-426E-40DD-AFC4-6F175D3DCCD1}">
                <a14:hiddenFill xmlns="" xmlns:a14="http://schemas.microsoft.com/office/drawing/2010/main">
                  <a:solidFill>
                    <a:srgbClr val="FFFFFF"/>
                  </a:solidFill>
                </a14:hiddenFill>
              </a:ext>
            </a:extLst>
          </p:spPr>
        </p:pic>
        <p:sp>
          <p:nvSpPr>
            <p:cNvPr id="27" name="矩形 26"/>
            <p:cNvSpPr/>
            <p:nvPr/>
          </p:nvSpPr>
          <p:spPr bwMode="auto">
            <a:xfrm>
              <a:off x="5135053" y="1916830"/>
              <a:ext cx="628153" cy="630957"/>
            </a:xfrm>
            <a:prstGeom prst="rect">
              <a:avLst/>
            </a:prstGeom>
            <a:no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zh-TW" altLang="en-US" sz="2400" b="0" i="0" u="none" strike="noStrike" cap="none" normalizeH="0" baseline="0" smtClean="0">
                <a:ln>
                  <a:noFill/>
                </a:ln>
                <a:solidFill>
                  <a:schemeClr val="bg1"/>
                </a:solidFill>
                <a:effectLst/>
                <a:latin typeface="Arial" charset="0"/>
                <a:ea typeface="MS PGothic" pitchFamily="32" charset="-128"/>
              </a:endParaRPr>
            </a:p>
          </p:txBody>
        </p:sp>
      </p:grpSp>
      <p:pic>
        <p:nvPicPr>
          <p:cNvPr id="28" name="Picture 80" descr="http://t3.gstatic.com/images?q=tbn:ANd9GcSnZTtqhQMDXwITG-tGVq0G77zTqSjraBM1szAhhZ7kzoMfwedqmw"/>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585121" y="2375471"/>
            <a:ext cx="667285" cy="667285"/>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文字方塊 28"/>
          <p:cNvSpPr txBox="1"/>
          <p:nvPr/>
        </p:nvSpPr>
        <p:spPr>
          <a:xfrm>
            <a:off x="2881825" y="3799214"/>
            <a:ext cx="657552" cy="369332"/>
          </a:xfrm>
          <a:prstGeom prst="rect">
            <a:avLst/>
          </a:prstGeom>
          <a:noFill/>
        </p:spPr>
        <p:txBody>
          <a:bodyPr wrap="none" rtlCol="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Apps</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pic>
        <p:nvPicPr>
          <p:cNvPr id="30" name="Picture 82" descr="http://t0.gstatic.com/images?q=tbn:ANd9GcTgRv2cFs8eSJtUgs5kbwaKKEEFruCFPE2by_rjVZsj_4Yg-qkt"/>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2369953" y="4213348"/>
            <a:ext cx="1512727" cy="1203450"/>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84" descr="http://t2.gstatic.com/images?q=tbn:ANd9GcQuryLxVwt79OguzuUqhbXWzDZesONBz5sFk_OFOcqeEFxqynuP"/>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683568" y="4317161"/>
            <a:ext cx="762730" cy="679407"/>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88" descr="http://t3.gstatic.com/images?q=tbn:ANd9GcRDXS9Nv8ReZ49zCkKDTqwNbt41w7cHYpH6veVr8jFuIlFVAXjpQw"/>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1427372" y="4339609"/>
            <a:ext cx="558107" cy="64608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文字方塊 32"/>
          <p:cNvSpPr txBox="1"/>
          <p:nvPr/>
        </p:nvSpPr>
        <p:spPr>
          <a:xfrm>
            <a:off x="899592" y="3779870"/>
            <a:ext cx="931665" cy="369332"/>
          </a:xfrm>
          <a:prstGeom prst="rect">
            <a:avLst/>
          </a:prstGeom>
          <a:noFill/>
        </p:spPr>
        <p:txBody>
          <a:bodyPr wrap="none" rtlCol="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Call Log</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34" name="文字方塊 33"/>
          <p:cNvSpPr txBox="1"/>
          <p:nvPr/>
        </p:nvSpPr>
        <p:spPr>
          <a:xfrm>
            <a:off x="1378645" y="4458422"/>
            <a:ext cx="655560" cy="307777"/>
          </a:xfrm>
          <a:prstGeom prst="rect">
            <a:avLst/>
          </a:prstGeom>
          <a:noFill/>
        </p:spPr>
        <p:txBody>
          <a:bodyPr wrap="square" rtlCol="0">
            <a:spAutoFit/>
          </a:bodyPr>
          <a:lstStyle/>
          <a:p>
            <a:pPr algn="ctr"/>
            <a:r>
              <a:rPr lang="en-US" altLang="zh-TW" sz="1400" b="1" dirty="0" smtClean="0">
                <a:solidFill>
                  <a:schemeClr val="tx1"/>
                </a:solidFill>
                <a:latin typeface="Arial Narrow" pitchFamily="34" charset="0"/>
                <a:ea typeface="Arial Unicode MS" pitchFamily="34" charset="-120"/>
                <a:cs typeface="Arial Unicode MS" pitchFamily="34" charset="-120"/>
              </a:rPr>
              <a:t>Log</a:t>
            </a:r>
            <a:endParaRPr lang="zh-TW" altLang="en-US" sz="1400" b="1" dirty="0">
              <a:solidFill>
                <a:schemeClr val="tx1"/>
              </a:solidFill>
              <a:latin typeface="Arial Narrow" pitchFamily="34" charset="0"/>
              <a:ea typeface="Arial Unicode MS" pitchFamily="34" charset="-120"/>
              <a:cs typeface="Arial Unicode MS" pitchFamily="34" charset="-120"/>
            </a:endParaRPr>
          </a:p>
        </p:txBody>
      </p:sp>
      <p:sp>
        <p:nvSpPr>
          <p:cNvPr id="3" name="標題 2"/>
          <p:cNvSpPr>
            <a:spLocks noGrp="1"/>
          </p:cNvSpPr>
          <p:nvPr>
            <p:ph type="title"/>
          </p:nvPr>
        </p:nvSpPr>
        <p:spPr>
          <a:xfrm>
            <a:off x="971600" y="0"/>
            <a:ext cx="7941568" cy="778098"/>
          </a:xfrm>
        </p:spPr>
        <p:txBody>
          <a:bodyPr>
            <a:normAutofit/>
          </a:bodyPr>
          <a:lstStyle/>
          <a:p>
            <a:r>
              <a:rPr lang="zh-TW" altLang="en-US" dirty="0">
                <a:latin typeface="黑体" pitchFamily="49" charset="-122"/>
                <a:ea typeface="黑体" pitchFamily="49" charset="-122"/>
              </a:rPr>
              <a:t>什么</a:t>
            </a:r>
            <a:r>
              <a:rPr lang="zh-TW" altLang="en-US" dirty="0" smtClean="0">
                <a:latin typeface="黑体" pitchFamily="49" charset="-122"/>
                <a:ea typeface="黑体" pitchFamily="49" charset="-122"/>
              </a:rPr>
              <a:t>是数据</a:t>
            </a:r>
            <a:r>
              <a:rPr lang="zh-CN" altLang="en-US" dirty="0" smtClean="0">
                <a:latin typeface="黑体" pitchFamily="49" charset="-122"/>
                <a:ea typeface="黑体" pitchFamily="49" charset="-122"/>
              </a:rPr>
              <a:t>？</a:t>
            </a:r>
            <a:endParaRPr lang="zh-TW" altLang="en-US" dirty="0">
              <a:latin typeface="黑体" pitchFamily="49" charset="-122"/>
              <a:ea typeface="黑体" pitchFamily="49" charset="-122"/>
            </a:endParaRPr>
          </a:p>
        </p:txBody>
      </p:sp>
      <p:sp>
        <p:nvSpPr>
          <p:cNvPr id="36" name="矩形 35"/>
          <p:cNvSpPr/>
          <p:nvPr/>
        </p:nvSpPr>
        <p:spPr>
          <a:xfrm>
            <a:off x="683568" y="980728"/>
            <a:ext cx="2597186" cy="369332"/>
          </a:xfrm>
          <a:prstGeom prst="rect">
            <a:avLst/>
          </a:prstGeom>
        </p:spPr>
        <p:txBody>
          <a:bodyPr wrap="none">
            <a:spAutoFit/>
          </a:bodyPr>
          <a:lstStyle/>
          <a:p>
            <a:r>
              <a:rPr lang="zh-TW" altLang="en-US" b="1" dirty="0" smtClean="0">
                <a:latin typeface="文鼎新特黑"/>
                <a:ea typeface="文鼎新特黑"/>
                <a:cs typeface="Calibri" pitchFamily="34" charset="0"/>
              </a:rPr>
              <a:t>半结构化</a:t>
            </a:r>
            <a:r>
              <a:rPr lang="en-US" altLang="zh-TW" b="1" dirty="0" smtClean="0">
                <a:latin typeface="文鼎新特黑"/>
                <a:ea typeface="文鼎新特黑"/>
                <a:cs typeface="Calibri" pitchFamily="34" charset="0"/>
              </a:rPr>
              <a:t>/</a:t>
            </a:r>
            <a:r>
              <a:rPr lang="zh-TW" altLang="en-US" b="1" dirty="0" smtClean="0">
                <a:latin typeface="文鼎新特黑"/>
                <a:ea typeface="文鼎新特黑"/>
                <a:cs typeface="Calibri" pitchFamily="34" charset="0"/>
              </a:rPr>
              <a:t>非结构化数据</a:t>
            </a:r>
            <a:endParaRPr lang="zh-CN" altLang="en-US" dirty="0"/>
          </a:p>
        </p:txBody>
      </p:sp>
    </p:spTree>
    <p:extLst>
      <p:ext uri="{BB962C8B-B14F-4D97-AF65-F5344CB8AC3E}">
        <p14:creationId xmlns="" xmlns:p14="http://schemas.microsoft.com/office/powerpoint/2010/main" val="1409295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723600" y="1036927"/>
            <a:ext cx="3344344" cy="2664584"/>
          </a:xfrm>
          <a:prstGeom prst="rect">
            <a:avLst/>
          </a:prstGeom>
          <a:noFill/>
        </p:spPr>
      </p:pic>
      <p:sp>
        <p:nvSpPr>
          <p:cNvPr id="2" name="TextBox 1"/>
          <p:cNvSpPr txBox="1"/>
          <p:nvPr/>
        </p:nvSpPr>
        <p:spPr>
          <a:xfrm>
            <a:off x="1129425" y="6201015"/>
            <a:ext cx="654025"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3/13/2012</a:t>
            </a:r>
          </a:p>
        </p:txBody>
      </p:sp>
      <p:sp>
        <p:nvSpPr>
          <p:cNvPr id="3" name="TextBox 1"/>
          <p:cNvSpPr txBox="1"/>
          <p:nvPr/>
        </p:nvSpPr>
        <p:spPr>
          <a:xfrm>
            <a:off x="7927696" y="6201015"/>
            <a:ext cx="80150"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4</a:t>
            </a:r>
          </a:p>
        </p:txBody>
      </p:sp>
      <p:pic>
        <p:nvPicPr>
          <p:cNvPr id="5" name="Picture 6" descr="d:\program files\360se6\User Data\temp\u=3041200212,3905919725&amp;fm=21&amp;gp=0.jpg"/>
          <p:cNvPicPr>
            <a:picLocks noChangeAspect="1" noChangeArrowheads="1"/>
          </p:cNvPicPr>
          <p:nvPr/>
        </p:nvPicPr>
        <p:blipFill>
          <a:blip r:embed="rId3" cstate="print"/>
          <a:srcRect/>
          <a:stretch>
            <a:fillRect/>
          </a:stretch>
        </p:blipFill>
        <p:spPr bwMode="auto">
          <a:xfrm rot="620793">
            <a:off x="143283" y="4014876"/>
            <a:ext cx="2681288" cy="1838325"/>
          </a:xfrm>
          <a:prstGeom prst="rect">
            <a:avLst/>
          </a:prstGeom>
          <a:noFill/>
          <a:ln w="9525">
            <a:noFill/>
            <a:miter lim="800000"/>
            <a:headEnd/>
            <a:tailEnd/>
          </a:ln>
        </p:spPr>
      </p:pic>
      <p:pic>
        <p:nvPicPr>
          <p:cNvPr id="6" name="Picture 8" descr="d:\program files\360se6\User Data\temp\u=987476094,1546030978&amp;fm=21&amp;gp=0.jpg"/>
          <p:cNvPicPr>
            <a:picLocks noChangeAspect="1" noChangeArrowheads="1"/>
          </p:cNvPicPr>
          <p:nvPr/>
        </p:nvPicPr>
        <p:blipFill>
          <a:blip r:embed="rId4" cstate="print"/>
          <a:srcRect/>
          <a:stretch>
            <a:fillRect/>
          </a:stretch>
        </p:blipFill>
        <p:spPr bwMode="auto">
          <a:xfrm rot="20868887">
            <a:off x="5989235" y="3926919"/>
            <a:ext cx="3067050" cy="2033588"/>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4860032" y="1005916"/>
            <a:ext cx="3312368" cy="2639107"/>
          </a:xfrm>
          <a:prstGeom prst="rect">
            <a:avLst/>
          </a:prstGeom>
          <a:noFill/>
        </p:spPr>
      </p:pic>
      <p:pic>
        <p:nvPicPr>
          <p:cNvPr id="7" name="Picture 14" descr="d:\program files\360se6\User Data\temp\u=1431249965,2903823119&amp;fm=21&amp;gp=0.jpg"/>
          <p:cNvPicPr>
            <a:picLocks noChangeAspect="1" noChangeArrowheads="1"/>
          </p:cNvPicPr>
          <p:nvPr/>
        </p:nvPicPr>
        <p:blipFill>
          <a:blip r:embed="rId6" cstate="print"/>
          <a:srcRect/>
          <a:stretch>
            <a:fillRect/>
          </a:stretch>
        </p:blipFill>
        <p:spPr bwMode="auto">
          <a:xfrm>
            <a:off x="2627784" y="3068960"/>
            <a:ext cx="3613811" cy="2232248"/>
          </a:xfrm>
          <a:prstGeom prst="rect">
            <a:avLst/>
          </a:prstGeom>
          <a:noFill/>
          <a:ln w="9525">
            <a:noFill/>
            <a:miter lim="800000"/>
            <a:headEnd/>
            <a:tailEnd/>
          </a:ln>
        </p:spPr>
      </p:pic>
      <p:sp>
        <p:nvSpPr>
          <p:cNvPr id="9"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124744"/>
            <a:ext cx="6937797" cy="4631479"/>
          </a:xfrm>
          <a:prstGeom prst="rect">
            <a:avLst/>
          </a:prstGeom>
          <a:noFill/>
        </p:spPr>
        <p:txBody>
          <a:bodyPr wrap="none" lIns="0" tIns="0" rIns="0" bIns="40087" rtlCol="0">
            <a:spAutoFit/>
          </a:bodyPr>
          <a:lstStyle/>
          <a:p>
            <a:pPr>
              <a:lnSpc>
                <a:spcPts val="3332"/>
              </a:lnSpc>
            </a:pPr>
            <a:r>
              <a:rPr lang="en-US" altLang="zh-CN" sz="2500" dirty="0" smtClean="0">
                <a:solidFill>
                  <a:srgbClr val="000000"/>
                </a:solidFill>
                <a:latin typeface="华文细黑" pitchFamily="18" charset="0"/>
                <a:cs typeface="华文细黑" pitchFamily="18" charset="0"/>
              </a:rPr>
              <a:t>何为大？—数据度量</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543"/>
              </a:lnSpc>
            </a:pPr>
            <a:r>
              <a:rPr lang="en-US" altLang="zh-CN" dirty="0" smtClean="0">
                <a:solidFill>
                  <a:srgbClr val="000000"/>
                </a:solidFill>
                <a:latin typeface="华文细黑" pitchFamily="18" charset="0"/>
                <a:cs typeface="华文细黑" pitchFamily="18" charset="0"/>
              </a:rPr>
              <a:t>1Byte</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8</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Bit</a:t>
            </a:r>
          </a:p>
          <a:p>
            <a:pPr>
              <a:lnSpc>
                <a:spcPts val="3069"/>
              </a:lnSpc>
            </a:pPr>
            <a:r>
              <a:rPr lang="en-US" altLang="zh-CN" dirty="0" smtClean="0">
                <a:solidFill>
                  <a:srgbClr val="000000"/>
                </a:solidFill>
                <a:latin typeface="华文细黑" pitchFamily="18" charset="0"/>
                <a:cs typeface="华文细黑" pitchFamily="18" charset="0"/>
              </a:rPr>
              <a:t>1KB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a:p>
            <a:pPr>
              <a:lnSpc>
                <a:spcPts val="3069"/>
              </a:lnSpc>
            </a:pPr>
            <a:r>
              <a:rPr lang="en-US" altLang="zh-CN" dirty="0" smtClean="0">
                <a:solidFill>
                  <a:srgbClr val="000000"/>
                </a:solidFill>
                <a:latin typeface="华文细黑" pitchFamily="18" charset="0"/>
                <a:cs typeface="华文细黑" pitchFamily="18" charset="0"/>
              </a:rPr>
              <a:t>1MB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a:p>
            <a:pPr>
              <a:lnSpc>
                <a:spcPts val="3156"/>
              </a:lnSpc>
            </a:pPr>
            <a:r>
              <a:rPr lang="en-US" altLang="zh-CN" dirty="0" smtClean="0">
                <a:solidFill>
                  <a:srgbClr val="000000"/>
                </a:solidFill>
                <a:latin typeface="华文细黑" pitchFamily="18" charset="0"/>
                <a:cs typeface="华文细黑" pitchFamily="18" charset="0"/>
              </a:rPr>
              <a:t>1GB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1,073,741,824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a:p>
            <a:pPr>
              <a:lnSpc>
                <a:spcPts val="3156"/>
              </a:lnSpc>
            </a:pPr>
            <a:r>
              <a:rPr lang="en-US" altLang="zh-CN" dirty="0" smtClean="0">
                <a:solidFill>
                  <a:srgbClr val="000000"/>
                </a:solidFill>
                <a:latin typeface="华文细黑" pitchFamily="18" charset="0"/>
                <a:cs typeface="华文细黑" pitchFamily="18" charset="0"/>
              </a:rPr>
              <a:t>1TB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1,099,511,627,776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a:p>
            <a:pPr>
              <a:lnSpc>
                <a:spcPts val="3069"/>
              </a:lnSpc>
            </a:pPr>
            <a:r>
              <a:rPr lang="en-US" altLang="zh-CN" dirty="0" smtClean="0">
                <a:solidFill>
                  <a:srgbClr val="000000"/>
                </a:solidFill>
                <a:latin typeface="华文细黑" pitchFamily="18" charset="0"/>
                <a:cs typeface="华文细黑" pitchFamily="18" charset="0"/>
              </a:rPr>
              <a:t>1PB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=1,125,899,906,842,624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a:p>
            <a:pPr>
              <a:lnSpc>
                <a:spcPts val="3156"/>
              </a:lnSpc>
            </a:pPr>
            <a:r>
              <a:rPr lang="en-US" altLang="zh-CN" dirty="0" smtClean="0">
                <a:solidFill>
                  <a:srgbClr val="000000"/>
                </a:solidFill>
                <a:latin typeface="华文细黑" pitchFamily="18" charset="0"/>
                <a:cs typeface="华文细黑" pitchFamily="18" charset="0"/>
              </a:rPr>
              <a:t>1EB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PB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1,152,921,504,606,846,976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a:p>
            <a:pPr>
              <a:lnSpc>
                <a:spcPts val="3069"/>
              </a:lnSpc>
            </a:pPr>
            <a:r>
              <a:rPr lang="en-US" altLang="zh-CN" dirty="0" smtClean="0">
                <a:solidFill>
                  <a:srgbClr val="000000"/>
                </a:solidFill>
                <a:latin typeface="华文细黑" pitchFamily="18" charset="0"/>
                <a:cs typeface="华文细黑" pitchFamily="18" charset="0"/>
              </a:rPr>
              <a:t>1ZB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EB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1,180,591,620,717,411,303,424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a:p>
            <a:pPr>
              <a:lnSpc>
                <a:spcPts val="3156"/>
              </a:lnSpc>
            </a:pPr>
            <a:r>
              <a:rPr lang="en-US" altLang="zh-CN" dirty="0" smtClean="0">
                <a:solidFill>
                  <a:srgbClr val="000000"/>
                </a:solidFill>
                <a:latin typeface="华文细黑" pitchFamily="18" charset="0"/>
                <a:cs typeface="华文细黑" pitchFamily="18" charset="0"/>
              </a:rPr>
              <a:t>1YB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ZB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1,208,925,819,614,629,174,706,176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p:txBody>
      </p:sp>
      <p:sp>
        <p:nvSpPr>
          <p:cNvPr id="3" name="TextBox 1"/>
          <p:cNvSpPr txBox="1"/>
          <p:nvPr/>
        </p:nvSpPr>
        <p:spPr>
          <a:xfrm>
            <a:off x="1129425" y="6201015"/>
            <a:ext cx="654025"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3/13/2012</a:t>
            </a:r>
          </a:p>
        </p:txBody>
      </p:sp>
      <p:sp>
        <p:nvSpPr>
          <p:cNvPr id="4" name="TextBox 1"/>
          <p:cNvSpPr txBox="1"/>
          <p:nvPr/>
        </p:nvSpPr>
        <p:spPr>
          <a:xfrm>
            <a:off x="7927696" y="6201015"/>
            <a:ext cx="80150"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6</a:t>
            </a:r>
          </a:p>
        </p:txBody>
      </p:sp>
      <p:sp>
        <p:nvSpPr>
          <p:cNvPr id="6"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988840"/>
            <a:ext cx="7191392" cy="4182638"/>
          </a:xfrm>
          <a:prstGeom prst="rect">
            <a:avLst/>
          </a:prstGeom>
          <a:noFill/>
        </p:spPr>
        <p:txBody>
          <a:bodyPr wrap="none" lIns="0" tIns="0" rIns="0" bIns="40087" rtlCol="0">
            <a:spAutoFit/>
          </a:bodyPr>
          <a:lstStyle/>
          <a:p>
            <a:pPr>
              <a:lnSpc>
                <a:spcPts val="2280"/>
              </a:lnSpc>
              <a:tabLst>
                <a:tab pos="211572" algn="l"/>
              </a:tabLst>
            </a:pPr>
            <a:r>
              <a:rPr lang="en-US" altLang="zh-CN" sz="1700" dirty="0" smtClean="0">
                <a:solidFill>
                  <a:srgbClr val="000000"/>
                </a:solidFill>
                <a:latin typeface="华文细黑" pitchFamily="18" charset="0"/>
                <a:cs typeface="华文细黑" pitchFamily="18" charset="0"/>
              </a:rPr>
              <a:t>《红楼梦》含标点87万字（不含标点853509字）</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每个汉字占两个字节：1汉字=16bit</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2*8位=2bytes</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1GB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671部红楼梦</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1TB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631,903</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部</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1PB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647,068,911部</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美国国会图书馆藏书（151,785,778册）（2011年4月：收录数据235TB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中国国家图书馆：2631万册</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981"/>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1EB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4000倍</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美国国会图书馆存储的信息量</a:t>
            </a:r>
          </a:p>
          <a:p>
            <a:pPr>
              <a:lnSpc>
                <a:spcPts val="2718"/>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600美元的硬盘就可以存储全世界所有的歌曲</a:t>
            </a:r>
          </a:p>
          <a:p>
            <a:pPr>
              <a:lnSpc>
                <a:spcPts val="2718"/>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MGI估计,全球企业</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2010</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年在硬盘上存储了超过</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7EB(1EB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等于</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10</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亿</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GB)</a:t>
            </a:r>
          </a:p>
          <a:p>
            <a:pPr>
              <a:lnSpc>
                <a:spcPts val="2718"/>
              </a:lnSpc>
              <a:tabLst>
                <a:tab pos="211572" algn="l"/>
              </a:tabLst>
            </a:pPr>
            <a:r>
              <a:rPr lang="en-US" altLang="zh-CN" sz="1700" b="1" dirty="0" smtClean="0">
                <a:solidFill>
                  <a:srgbClr val="000000"/>
                </a:solidFill>
                <a:latin typeface="华文细黑" pitchFamily="18" charset="0"/>
                <a:cs typeface="华文细黑" pitchFamily="18" charset="0"/>
              </a:rPr>
              <a:t>的新数据,同时,消费者在</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PC</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和笔记本等设备上存储了超过</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6EB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新数据</a:t>
            </a:r>
          </a:p>
        </p:txBody>
      </p:sp>
      <p:sp>
        <p:nvSpPr>
          <p:cNvPr id="3" name="TextBox 1"/>
          <p:cNvSpPr txBox="1"/>
          <p:nvPr/>
        </p:nvSpPr>
        <p:spPr>
          <a:xfrm>
            <a:off x="1129425" y="6201015"/>
            <a:ext cx="654025"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3/13/2012</a:t>
            </a:r>
          </a:p>
        </p:txBody>
      </p:sp>
      <p:sp>
        <p:nvSpPr>
          <p:cNvPr id="4" name="TextBox 1"/>
          <p:cNvSpPr txBox="1"/>
          <p:nvPr/>
        </p:nvSpPr>
        <p:spPr>
          <a:xfrm>
            <a:off x="7938556" y="6201015"/>
            <a:ext cx="70532"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7</a:t>
            </a:r>
          </a:p>
        </p:txBody>
      </p:sp>
      <p:sp>
        <p:nvSpPr>
          <p:cNvPr id="6" name="矩形 5"/>
          <p:cNvSpPr/>
          <p:nvPr/>
        </p:nvSpPr>
        <p:spPr>
          <a:xfrm>
            <a:off x="755576" y="1124744"/>
            <a:ext cx="7416824" cy="803553"/>
          </a:xfrm>
          <a:prstGeom prst="rect">
            <a:avLst/>
          </a:prstGeom>
        </p:spPr>
        <p:txBody>
          <a:bodyPr wrap="square">
            <a:spAutoFit/>
          </a:bodyPr>
          <a:lstStyle/>
          <a:p>
            <a:pPr>
              <a:lnSpc>
                <a:spcPts val="2893"/>
              </a:lnSpc>
              <a:tabLst>
                <a:tab pos="801746" algn="l"/>
              </a:tabLst>
            </a:pPr>
            <a:r>
              <a:rPr lang="en-US" altLang="zh-CN" b="1" dirty="0" err="1" smtClean="0">
                <a:solidFill>
                  <a:srgbClr val="FF0000"/>
                </a:solidFill>
                <a:latin typeface="方正细圆简体" pitchFamily="2" charset="-122"/>
                <a:ea typeface="方正细圆简体" pitchFamily="2" charset="-122"/>
                <a:cs typeface="华文细黑" pitchFamily="18" charset="0"/>
              </a:rPr>
              <a:t>数据没有办法在可容忍的时间下使用常规软件方法完成存储、管理和处理任务</a:t>
            </a:r>
            <a:endParaRPr lang="en-US" altLang="zh-CN" b="1" dirty="0" smtClean="0">
              <a:solidFill>
                <a:srgbClr val="FF0000"/>
              </a:solidFill>
              <a:latin typeface="方正细圆简体" pitchFamily="2" charset="-122"/>
              <a:ea typeface="方正细圆简体" pitchFamily="2" charset="-122"/>
              <a:cs typeface="华文细黑" pitchFamily="18" charset="0"/>
            </a:endParaRPr>
          </a:p>
        </p:txBody>
      </p:sp>
      <p:sp>
        <p:nvSpPr>
          <p:cNvPr id="7"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9160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大数据的解释</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5" name="Content Placeholder 4"/>
          <p:cNvSpPr>
            <a:spLocks noGrp="1"/>
          </p:cNvSpPr>
          <p:nvPr>
            <p:ph sz="half" idx="1"/>
          </p:nvPr>
        </p:nvSpPr>
        <p:spPr>
          <a:xfrm>
            <a:off x="4875110" y="1501765"/>
            <a:ext cx="3717576" cy="4525963"/>
          </a:xfrm>
        </p:spPr>
        <p:txBody>
          <a:bodyPr>
            <a:normAutofit/>
          </a:bodyPr>
          <a:lstStyle/>
          <a:p>
            <a:pPr>
              <a:lnSpc>
                <a:spcPct val="200000"/>
              </a:lnSpc>
            </a:pP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大数据是需要新处理模式才能具有更强的决策力、洞察发现力和流程优化能力的海量、高增长率和多样化的信息资产。</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nSpc>
                <a:spcPct val="200000"/>
              </a:lnSpc>
            </a:pPr>
            <a:r>
              <a:rPr lang="zh-CN" altLang="en-US" sz="2000" dirty="0" smtClean="0">
                <a:solidFill>
                  <a:schemeClr val="tx1"/>
                </a:solidFill>
                <a:latin typeface="微软雅黑" panose="020B0503020204020204" pitchFamily="34" charset="-122"/>
                <a:ea typeface="微软雅黑" panose="020B0503020204020204" pitchFamily="34" charset="-122"/>
              </a:rPr>
              <a:t>大数据就是“未来的新石油”。</a:t>
            </a:r>
            <a:endParaRPr lang="en-US" sz="2000" dirty="0">
              <a:solidFill>
                <a:schemeClr val="tx1"/>
              </a:solidFill>
              <a:latin typeface="微软雅黑" panose="020B0503020204020204" pitchFamily="34" charset="-122"/>
              <a:ea typeface="微软雅黑" panose="020B0503020204020204" pitchFamily="34" charset="-122"/>
            </a:endParaRPr>
          </a:p>
        </p:txBody>
      </p:sp>
      <p:pic>
        <p:nvPicPr>
          <p:cNvPr id="39938" name="Picture 2" descr="http://easyread.ph.126.net/oFfokugx9mhF1Xks_WLQXg==/27487796494338.jpg?param=0x450&amp;type=1.jpg"/>
          <p:cNvPicPr>
            <a:picLocks noChangeAspect="1" noChangeArrowheads="1"/>
          </p:cNvPicPr>
          <p:nvPr/>
        </p:nvPicPr>
        <p:blipFill>
          <a:blip r:embed="rId2" cstate="print"/>
          <a:srcRect/>
          <a:stretch>
            <a:fillRect/>
          </a:stretch>
        </p:blipFill>
        <p:spPr bwMode="auto">
          <a:xfrm>
            <a:off x="769498" y="4062062"/>
            <a:ext cx="3878505" cy="2115549"/>
          </a:xfrm>
          <a:prstGeom prst="rect">
            <a:avLst/>
          </a:prstGeom>
          <a:noFill/>
        </p:spPr>
      </p:pic>
      <p:pic>
        <p:nvPicPr>
          <p:cNvPr id="39940" name="Picture 4" descr="http://www.itongji.cn/uploads/allimg/130628/1-13062P94956341.jpg"/>
          <p:cNvPicPr>
            <a:picLocks noChangeAspect="1" noChangeArrowheads="1"/>
          </p:cNvPicPr>
          <p:nvPr/>
        </p:nvPicPr>
        <p:blipFill>
          <a:blip r:embed="rId3" cstate="print"/>
          <a:srcRect/>
          <a:stretch>
            <a:fillRect/>
          </a:stretch>
        </p:blipFill>
        <p:spPr bwMode="auto">
          <a:xfrm>
            <a:off x="666553" y="1328386"/>
            <a:ext cx="3981450" cy="2733676"/>
          </a:xfrm>
          <a:prstGeom prst="rect">
            <a:avLst/>
          </a:prstGeom>
          <a:noFill/>
        </p:spPr>
      </p:pic>
      <p:cxnSp>
        <p:nvCxnSpPr>
          <p:cNvPr id="7" name="直接连接符 6"/>
          <p:cNvCxnSpPr/>
          <p:nvPr/>
        </p:nvCxnSpPr>
        <p:spPr>
          <a:xfrm>
            <a:off x="948206" y="916170"/>
            <a:ext cx="7534275" cy="30163"/>
          </a:xfrm>
          <a:prstGeom prst="line">
            <a:avLst/>
          </a:prstGeom>
          <a:ln>
            <a:solidFill>
              <a:srgbClr val="7400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a:t>
            </a:r>
            <a:endParaRPr lang="en-US" altLang="en-US" dirty="0">
              <a:latin typeface="黑体" pitchFamily="49" charset="-122"/>
              <a:ea typeface="黑体" pitchFamily="49" charset="-122"/>
            </a:endParaRPr>
          </a:p>
        </p:txBody>
      </p:sp>
      <p:sp>
        <p:nvSpPr>
          <p:cNvPr id="5" name="Cloud Callout 8"/>
          <p:cNvSpPr/>
          <p:nvPr/>
        </p:nvSpPr>
        <p:spPr bwMode="auto">
          <a:xfrm>
            <a:off x="5796136" y="1877177"/>
            <a:ext cx="3168352" cy="2017223"/>
          </a:xfrm>
          <a:prstGeom prst="cloudCallout">
            <a:avLst>
              <a:gd name="adj1" fmla="val -91332"/>
              <a:gd name="adj2" fmla="val 656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更好</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不是因果关系而是相关关系</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6" name="Cloud Callout 9"/>
          <p:cNvSpPr/>
          <p:nvPr/>
        </p:nvSpPr>
        <p:spPr bwMode="auto">
          <a:xfrm>
            <a:off x="391922" y="2870828"/>
            <a:ext cx="3005771" cy="2017223"/>
          </a:xfrm>
          <a:prstGeom prst="cloudCallout">
            <a:avLst>
              <a:gd name="adj1" fmla="val 68799"/>
              <a:gd name="adj2" fmla="val 171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更多</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不是随机样本而是全部数据</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7" name="Freeform 53"/>
          <p:cNvSpPr>
            <a:spLocks noEditPoints="1"/>
          </p:cNvSpPr>
          <p:nvPr/>
        </p:nvSpPr>
        <p:spPr bwMode="black">
          <a:xfrm>
            <a:off x="3661018" y="4071372"/>
            <a:ext cx="1775079" cy="222844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1"/>
          </a:solidFill>
          <a:ln>
            <a:noFill/>
          </a:ln>
          <a:extLst/>
        </p:spPr>
        <p:txBody>
          <a:bodyPr vert="horz" wrap="square" lIns="57125" tIns="28565" rIns="57125" bIns="28565" numCol="1" anchor="t" anchorCtr="0" compatLnSpc="1">
            <a:prstTxWarp prst="textNoShape">
              <a:avLst/>
            </a:prstTxWarp>
          </a:bodyPr>
          <a:lstStyle/>
          <a:p>
            <a:endParaRPr lang="en-US" dirty="0"/>
          </a:p>
        </p:txBody>
      </p:sp>
      <p:sp>
        <p:nvSpPr>
          <p:cNvPr id="9" name="Cloud Callout 12"/>
          <p:cNvSpPr/>
          <p:nvPr/>
        </p:nvSpPr>
        <p:spPr bwMode="auto">
          <a:xfrm>
            <a:off x="2555776" y="980728"/>
            <a:ext cx="3240360" cy="2017223"/>
          </a:xfrm>
          <a:prstGeom prst="cloudCallout">
            <a:avLst>
              <a:gd name="adj1" fmla="val 1141"/>
              <a:gd name="adj2" fmla="val 10005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更杂</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不是精确性而是混杂性</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Tree>
    <p:extLst>
      <p:ext uri="{BB962C8B-B14F-4D97-AF65-F5344CB8AC3E}">
        <p14:creationId xmlns="" xmlns:p14="http://schemas.microsoft.com/office/powerpoint/2010/main" val="30334758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grpSp>
        <p:nvGrpSpPr>
          <p:cNvPr id="53" name="组合 52"/>
          <p:cNvGrpSpPr/>
          <p:nvPr/>
        </p:nvGrpSpPr>
        <p:grpSpPr>
          <a:xfrm>
            <a:off x="1475656" y="1908483"/>
            <a:ext cx="5904656"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5" name="Rectangle 21"/>
            <p:cNvSpPr>
              <a:spLocks noChangeArrowheads="1"/>
            </p:cNvSpPr>
            <p:nvPr/>
          </p:nvSpPr>
          <p:spPr bwMode="auto">
            <a:xfrm>
              <a:off x="3002550" y="1688023"/>
              <a:ext cx="1933775"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grpSp>
      <p:grpSp>
        <p:nvGrpSpPr>
          <p:cNvPr id="56"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grpSp>
        <p:nvGrpSpPr>
          <p:cNvPr id="9"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grpSp>
        <p:nvGrpSpPr>
          <p:cNvPr id="12"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xmlns="" val="15342277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是指在国家统一规定的时间内，按照统一的方法、统一的项目、统一的调查表和统一的</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hlinkClick r:id="rId6"/>
              </a:rPr>
              <a:t>标准</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时点，对全国人口普遍地、逐户逐人地进行的一次性调查登记；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主要特点是调查组织高度集中性，普查对象的全面完整性；</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人口大普查耗时耗费，一般来讲是十年一次，新中国成立以来共进行了</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6</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次人口大普查；</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人口大普查是一种典型的全数据模式；</a:t>
            </a: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 xmlns:p14="http://schemas.microsoft.com/office/powerpoint/2010/main" val="5201257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9" presetClass="emph" presetSubtype="0" grpId="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grpId="0" nodeType="withEffect">
                                  <p:stCondLst>
                                    <p:cond delay="0"/>
                                  </p:stCondLst>
                                  <p:childTnLst>
                                    <p:set>
                                      <p:cBhvr rctx="PPT">
                                        <p:cTn id="17" dur="indefinite"/>
                                        <p:tgtEl>
                                          <p:spTgt spid="13"/>
                                        </p:tgtEl>
                                        <p:attrNameLst>
                                          <p:attrName>style.opacity</p:attrName>
                                        </p:attrNameLst>
                                      </p:cBhvr>
                                      <p:to>
                                        <p:strVal val="0.5"/>
                                      </p:to>
                                    </p:set>
                                    <p:animEffect filter="image" prLst="opacity: 0.5">
                                      <p:cBhvr rctx="IE">
                                        <p:cTn id="18" dur="indefinite"/>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99592" y="228609"/>
            <a:ext cx="7853782"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726"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136" y="2545387"/>
            <a:ext cx="2232248"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人口大普查是一种耗时耗费的工程，一般是以十年为单位；</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各国每年需要进行几百次的小规模人口调查，采取随机采样分析的方式，这是一种样本模式；</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源于实用并且很好的创新！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随机采样分析是小数据时代的产物</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 xmlns:p14="http://schemas.microsoft.com/office/powerpoint/2010/main" val="79538134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par>
                          <p:cTn id="8" fill="hold">
                            <p:stCondLst>
                              <p:cond delay="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9" presetClass="emph" presetSubtype="0" grpId="0" nodeType="withEffect">
                                  <p:stCondLst>
                                    <p:cond delay="0"/>
                                  </p:stCondLst>
                                  <p:childTnLst>
                                    <p:set>
                                      <p:cBhvr rctx="PPT">
                                        <p:cTn id="13" dur="indefinite"/>
                                        <p:tgtEl>
                                          <p:spTgt spid="13"/>
                                        </p:tgtEl>
                                        <p:attrNameLst>
                                          <p:attrName>style.opacity</p:attrName>
                                        </p:attrNameLst>
                                      </p:cBhvr>
                                      <p:to>
                                        <p:strVal val="0.5"/>
                                      </p:to>
                                    </p:set>
                                    <p:animEffect filter="image" prLst="opacity: 0.5">
                                      <p:cBhvr rctx="IE">
                                        <p:cTn id="14"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我们已具备了大数据的各种技术能力，思维需要转换到大数据的全数据模式：样本</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全部</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数据不用随机分析法这样的捷径，而采用所有数据的方法；</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这里的“大”是相对的</a:t>
            </a:r>
            <a:r>
              <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相扑</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比赛所有数据存储还不需要一个</a:t>
            </a:r>
            <a:r>
              <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TB</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，但是是所有的数据！</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在大数据时代采用随机采样法，就像在汽车时代骑马一样，虽然特定情况下仍可采样随机采样法，但是慢慢地我们会放弃它；</a:t>
            </a:r>
            <a:endPar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 xmlns:p14="http://schemas.microsoft.com/office/powerpoint/2010/main" val="321347696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9" presetClass="emph" presetSubtype="0" grpId="0" nodeType="withEffect">
                                  <p:stCondLst>
                                    <p:cond delay="0"/>
                                  </p:stCondLst>
                                  <p:childTnLst>
                                    <p:set>
                                      <p:cBhvr rctx="PPT">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grpSp>
        <p:nvGrpSpPr>
          <p:cNvPr id="3" name="组合 3"/>
          <p:cNvGrpSpPr/>
          <p:nvPr/>
        </p:nvGrpSpPr>
        <p:grpSpPr>
          <a:xfrm>
            <a:off x="323528" y="1142613"/>
            <a:ext cx="8424936" cy="5203065"/>
            <a:chOff x="323528" y="856959"/>
            <a:chExt cx="8424936" cy="3902299"/>
          </a:xfrm>
        </p:grpSpPr>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7824" y="3089208"/>
              <a:ext cx="2448272" cy="167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3528" y="3089208"/>
              <a:ext cx="2520279" cy="167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23529" y="856959"/>
              <a:ext cx="5112568" cy="2088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652120" y="856960"/>
              <a:ext cx="3096344" cy="38999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 name="组合 2"/>
          <p:cNvGrpSpPr/>
          <p:nvPr/>
        </p:nvGrpSpPr>
        <p:grpSpPr>
          <a:xfrm>
            <a:off x="323530" y="3385234"/>
            <a:ext cx="8424935" cy="2751156"/>
            <a:chOff x="323529" y="2538925"/>
            <a:chExt cx="8424935" cy="2063367"/>
          </a:xfrm>
        </p:grpSpPr>
        <p:sp>
          <p:nvSpPr>
            <p:cNvPr id="2" name="TextBox 1"/>
            <p:cNvSpPr txBox="1"/>
            <p:nvPr/>
          </p:nvSpPr>
          <p:spPr>
            <a:xfrm>
              <a:off x="323529" y="2538925"/>
              <a:ext cx="5112567" cy="304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en-US" altLang="zh-CN" sz="1600" dirty="0" smtClean="0">
                  <a:solidFill>
                    <a:schemeClr val="tx1">
                      <a:alpha val="99000"/>
                    </a:schemeClr>
                  </a:solidFill>
                  <a:latin typeface="微软雅黑" pitchFamily="34" charset="-122"/>
                  <a:ea typeface="微软雅黑" pitchFamily="34" charset="-122"/>
                </a:rPr>
                <a:t>Google</a:t>
              </a:r>
              <a:r>
                <a:rPr lang="zh-CN" altLang="en-US" sz="1600" dirty="0" smtClean="0">
                  <a:solidFill>
                    <a:schemeClr val="tx1">
                      <a:alpha val="99000"/>
                    </a:schemeClr>
                  </a:solidFill>
                  <a:latin typeface="微软雅黑" pitchFamily="34" charset="-122"/>
                  <a:ea typeface="微软雅黑" pitchFamily="34" charset="-122"/>
                </a:rPr>
                <a:t>利用网络大数据预测流感</a:t>
              </a:r>
            </a:p>
          </p:txBody>
        </p:sp>
        <p:sp>
          <p:nvSpPr>
            <p:cNvPr id="8" name="TextBox 7"/>
            <p:cNvSpPr txBox="1"/>
            <p:nvPr/>
          </p:nvSpPr>
          <p:spPr>
            <a:xfrm>
              <a:off x="323529" y="4131394"/>
              <a:ext cx="2520279"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smtClean="0">
                  <a:solidFill>
                    <a:schemeClr val="tx1">
                      <a:alpha val="99000"/>
                    </a:schemeClr>
                  </a:solidFill>
                  <a:latin typeface="微软雅黑" pitchFamily="34" charset="-122"/>
                  <a:ea typeface="微软雅黑" pitchFamily="34" charset="-122"/>
                </a:rPr>
                <a:t>基于全数据进行相扑比赛的作弊分析</a:t>
              </a:r>
            </a:p>
          </p:txBody>
        </p:sp>
        <p:sp>
          <p:nvSpPr>
            <p:cNvPr id="9" name="TextBox 8"/>
            <p:cNvSpPr txBox="1"/>
            <p:nvPr/>
          </p:nvSpPr>
          <p:spPr>
            <a:xfrm>
              <a:off x="2987826" y="4131394"/>
              <a:ext cx="2448271"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defPPr>
                <a:defRPr lang="zh-CN"/>
              </a:defPPr>
              <a:lvl1pPr>
                <a:lnSpc>
                  <a:spcPct val="90000"/>
                </a:lnSpc>
                <a:spcBef>
                  <a:spcPct val="20000"/>
                </a:spcBef>
                <a:buSzPct val="90000"/>
                <a:defRPr sz="1600">
                  <a:solidFill>
                    <a:schemeClr val="tx1">
                      <a:alpha val="99000"/>
                    </a:schemeClr>
                  </a:solidFill>
                  <a:latin typeface="微软雅黑" pitchFamily="34" charset="-122"/>
                  <a:ea typeface="微软雅黑" pitchFamily="34" charset="-122"/>
                </a:defRPr>
              </a:lvl1pPr>
            </a:lstStyle>
            <a:p>
              <a:r>
                <a:rPr lang="zh-CN" altLang="en-US" dirty="0" smtClean="0"/>
                <a:t>埃齐奥尼的</a:t>
              </a:r>
              <a:r>
                <a:rPr lang="en-US" altLang="zh-CN" dirty="0" err="1" smtClean="0"/>
                <a:t>Farecast</a:t>
              </a:r>
              <a:r>
                <a:rPr lang="zh-CN" altLang="en-US" dirty="0"/>
                <a:t>有</a:t>
              </a:r>
              <a:r>
                <a:rPr lang="en-US" altLang="zh-CN" dirty="0" smtClean="0"/>
                <a:t>10</a:t>
              </a:r>
              <a:r>
                <a:rPr lang="zh-CN" altLang="en-US" dirty="0" smtClean="0"/>
                <a:t>万亿条数据预测机票价格</a:t>
              </a:r>
              <a:endParaRPr lang="zh-CN" altLang="en-US" dirty="0"/>
            </a:p>
          </p:txBody>
        </p:sp>
        <p:sp>
          <p:nvSpPr>
            <p:cNvPr id="10" name="TextBox 9"/>
            <p:cNvSpPr txBox="1"/>
            <p:nvPr/>
          </p:nvSpPr>
          <p:spPr>
            <a:xfrm>
              <a:off x="5652120" y="4131394"/>
              <a:ext cx="3096344"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smtClean="0">
                  <a:solidFill>
                    <a:schemeClr val="tx1">
                      <a:alpha val="99000"/>
                    </a:schemeClr>
                  </a:solidFill>
                  <a:latin typeface="微软雅黑" pitchFamily="34" charset="-122"/>
                  <a:ea typeface="微软雅黑" pitchFamily="34" charset="-122"/>
                </a:rPr>
                <a:t>乔布斯的癌症抗争，自身所有</a:t>
              </a:r>
              <a:r>
                <a:rPr lang="en-US" altLang="zh-CN" sz="1600" dirty="0" smtClean="0">
                  <a:solidFill>
                    <a:schemeClr val="tx1">
                      <a:alpha val="99000"/>
                    </a:schemeClr>
                  </a:solidFill>
                  <a:latin typeface="微软雅黑" pitchFamily="34" charset="-122"/>
                  <a:ea typeface="微软雅黑" pitchFamily="34" charset="-122"/>
                </a:rPr>
                <a:t>DNA</a:t>
              </a:r>
              <a:r>
                <a:rPr lang="zh-CN" altLang="en-US" sz="1600" dirty="0" smtClean="0">
                  <a:solidFill>
                    <a:schemeClr val="tx1">
                      <a:alpha val="99000"/>
                    </a:schemeClr>
                  </a:solidFill>
                  <a:latin typeface="微软雅黑" pitchFamily="34" charset="-122"/>
                  <a:ea typeface="微软雅黑" pitchFamily="34" charset="-122"/>
                </a:rPr>
                <a:t>和肿瘤</a:t>
              </a:r>
              <a:r>
                <a:rPr lang="en-US" altLang="zh-CN" sz="1600" dirty="0" smtClean="0">
                  <a:solidFill>
                    <a:schemeClr val="tx1">
                      <a:alpha val="99000"/>
                    </a:schemeClr>
                  </a:solidFill>
                  <a:latin typeface="微软雅黑" pitchFamily="34" charset="-122"/>
                  <a:ea typeface="微软雅黑" pitchFamily="34" charset="-122"/>
                </a:rPr>
                <a:t>DNA</a:t>
              </a:r>
              <a:r>
                <a:rPr lang="zh-CN" altLang="en-US" sz="1600" dirty="0" smtClean="0">
                  <a:solidFill>
                    <a:schemeClr val="tx1">
                      <a:alpha val="99000"/>
                    </a:schemeClr>
                  </a:solidFill>
                  <a:latin typeface="微软雅黑" pitchFamily="34" charset="-122"/>
                  <a:ea typeface="微软雅黑" pitchFamily="34" charset="-122"/>
                </a:rPr>
                <a:t>排序</a:t>
              </a:r>
            </a:p>
          </p:txBody>
        </p:sp>
      </p:grpSp>
    </p:spTree>
    <p:extLst>
      <p:ext uri="{BB962C8B-B14F-4D97-AF65-F5344CB8AC3E}">
        <p14:creationId xmlns="" xmlns:p14="http://schemas.microsoft.com/office/powerpoint/2010/main" val="86792181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大数据带来的思维变革（更杂）</a:t>
            </a:r>
            <a:endParaRPr lang="en-US" altLang="en-US" dirty="0">
              <a:latin typeface="黑体" pitchFamily="49" charset="-122"/>
              <a:ea typeface="黑体" pitchFamily="49" charset="-122"/>
            </a:endParaRPr>
          </a:p>
        </p:txBody>
      </p:sp>
      <p:grpSp>
        <p:nvGrpSpPr>
          <p:cNvPr id="3" name="组合 2"/>
          <p:cNvGrpSpPr/>
          <p:nvPr/>
        </p:nvGrpSpPr>
        <p:grpSpPr>
          <a:xfrm>
            <a:off x="251520" y="1124743"/>
            <a:ext cx="8568952" cy="2400268"/>
            <a:chOff x="251520" y="771550"/>
            <a:chExt cx="8568952" cy="1800201"/>
          </a:xfrm>
        </p:grpSpPr>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31860" y="771550"/>
              <a:ext cx="1836084" cy="18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1520" y="771551"/>
              <a:ext cx="1836084" cy="18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矩形 1"/>
            <p:cNvSpPr/>
            <p:nvPr/>
          </p:nvSpPr>
          <p:spPr bwMode="invGray">
            <a:xfrm>
              <a:off x="4211960" y="771551"/>
              <a:ext cx="4608512" cy="1800199"/>
            </a:xfrm>
            <a:prstGeom prst="rect">
              <a:avLst/>
            </a:prstGeom>
            <a:solidFill>
              <a:schemeClr val="tx2">
                <a:lumMod val="75000"/>
              </a:schemeClr>
            </a:solidFill>
            <a:ln w="9525" cap="flat" cmpd="sng" algn="ctr">
              <a:noFill/>
              <a:prstDash val="solid"/>
            </a:ln>
            <a:effectLst/>
          </p:spPr>
          <p:txBody>
            <a:bodyPr lIns="68571" tIns="34286" rIns="68571" bIns="34286" rtlCol="0" anchor="ctr" anchorCtr="0"/>
            <a:lstStyle/>
            <a:p>
              <a:pPr defTabSz="914096"/>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从皮尺到哈勃望远镜，人类一直在追求测量的精确性，一方面源于对未知世界的认知；一方面也源于收集信息的有限性；</a:t>
              </a:r>
              <a:endPar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sp>
        <p:nvSpPr>
          <p:cNvPr id="8" name="矩形 7"/>
          <p:cNvSpPr/>
          <p:nvPr/>
        </p:nvSpPr>
        <p:spPr bwMode="invGray">
          <a:xfrm>
            <a:off x="251520" y="3717032"/>
            <a:ext cx="8568952" cy="2688299"/>
          </a:xfrm>
          <a:prstGeom prst="rect">
            <a:avLst/>
          </a:prstGeom>
          <a:solidFill>
            <a:srgbClr val="00B050"/>
          </a:solidFill>
          <a:ln w="9525" cap="flat" cmpd="sng" algn="ctr">
            <a:noFill/>
            <a:prstDash val="solid"/>
          </a:ln>
          <a:effectLst/>
        </p:spPr>
        <p:txBody>
          <a:bodyPr lIns="68571" tIns="34286" rIns="68571" bIns="34286" rtlCol="0" anchor="ctr" anchorCtr="0"/>
          <a:lstStyle/>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大数据的简单算法比小数据的复杂算法更有效；</a:t>
            </a:r>
            <a:endParaRPr lang="en-US" altLang="zh-CN"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en-US" altLang="zh-CN" sz="1400" dirty="0" smtClean="0">
                <a:latin typeface="微软雅黑" pitchFamily="34" charset="-122"/>
                <a:ea typeface="微软雅黑" pitchFamily="34" charset="-122"/>
              </a:rPr>
              <a:t>IBM</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机器翻译 </a:t>
            </a:r>
            <a:r>
              <a:rPr lang="en-US" altLang="zh-CN" sz="1400" dirty="0" smtClean="0">
                <a:latin typeface="微软雅黑" pitchFamily="34" charset="-122"/>
                <a:ea typeface="微软雅黑" pitchFamily="34" charset="-122"/>
              </a:rPr>
              <a:t>VS Google</a:t>
            </a:r>
            <a:r>
              <a:rPr lang="zh-CN" altLang="en-US" sz="1400" dirty="0">
                <a:latin typeface="微软雅黑" pitchFamily="34" charset="-122"/>
                <a:ea typeface="微软雅黑" pitchFamily="34" charset="-122"/>
              </a:rPr>
              <a:t>的机器翻译；</a:t>
            </a:r>
            <a:endParaRPr lang="en-US" altLang="zh-CN" sz="1400" dirty="0">
              <a:latin typeface="微软雅黑" pitchFamily="34" charset="-122"/>
              <a:ea typeface="微软雅黑" pitchFamily="34" charset="-122"/>
            </a:endParaRPr>
          </a:p>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纷繁</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的数据越多越好；</a:t>
            </a:r>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大</a:t>
            </a:r>
            <a:r>
              <a:rPr lang="zh-CN" altLang="en-US" sz="1400" dirty="0">
                <a:latin typeface="微软雅黑" pitchFamily="34" charset="-122"/>
                <a:ea typeface="微软雅黑" pitchFamily="34" charset="-122"/>
              </a:rPr>
              <a:t>数据时代要求我们重新审视数据精确性的优略；</a:t>
            </a:r>
            <a:endParaRPr lang="en-US" altLang="zh-CN" sz="1400" dirty="0">
              <a:latin typeface="微软雅黑" pitchFamily="34" charset="-122"/>
              <a:ea typeface="微软雅黑" pitchFamily="34" charset="-122"/>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大</a:t>
            </a:r>
            <a:r>
              <a:rPr lang="zh-CN" altLang="en-US" sz="1400" dirty="0">
                <a:latin typeface="微软雅黑" pitchFamily="34" charset="-122"/>
                <a:ea typeface="微软雅黑" pitchFamily="34" charset="-122"/>
              </a:rPr>
              <a:t>数据不仅让我们不再期待精确性，也让我们无法实现精确性；</a:t>
            </a:r>
            <a:endParaRPr lang="en-US" altLang="zh-CN" sz="1400" dirty="0">
              <a:latin typeface="微软雅黑" pitchFamily="34" charset="-122"/>
              <a:ea typeface="微软雅黑" pitchFamily="34" charset="-122"/>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错误</a:t>
            </a:r>
            <a:r>
              <a:rPr lang="zh-CN" altLang="en-US" sz="1400" dirty="0">
                <a:latin typeface="微软雅黑" pitchFamily="34" charset="-122"/>
                <a:ea typeface="微软雅黑" pitchFamily="34" charset="-122"/>
              </a:rPr>
              <a:t>不是大数据固有的问题，而是一个需要我们去解决的问题，而且会将长期存在；</a:t>
            </a:r>
            <a:endParaRPr lang="en-US" altLang="zh-CN" sz="1400" dirty="0">
              <a:latin typeface="微软雅黑" pitchFamily="34" charset="-122"/>
              <a:ea typeface="微软雅黑" pitchFamily="34" charset="-122"/>
            </a:endParaRPr>
          </a:p>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混杂</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性，不是竭力避免，而是标准途径；</a:t>
            </a:r>
          </a:p>
        </p:txBody>
      </p:sp>
    </p:spTree>
    <p:extLst>
      <p:ext uri="{BB962C8B-B14F-4D97-AF65-F5344CB8AC3E}">
        <p14:creationId xmlns="" xmlns:p14="http://schemas.microsoft.com/office/powerpoint/2010/main" val="63710259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大数据带来的思维变革（更好）</a:t>
            </a:r>
            <a:endParaRPr lang="en-US" altLang="en-US" dirty="0">
              <a:latin typeface="黑体" pitchFamily="49" charset="-122"/>
              <a:ea typeface="黑体" pitchFamily="49" charset="-122"/>
            </a:endParaRPr>
          </a:p>
        </p:txBody>
      </p:sp>
      <p:grpSp>
        <p:nvGrpSpPr>
          <p:cNvPr id="3" name="组合 2"/>
          <p:cNvGrpSpPr/>
          <p:nvPr/>
        </p:nvGrpSpPr>
        <p:grpSpPr>
          <a:xfrm>
            <a:off x="179696" y="1422244"/>
            <a:ext cx="2880320" cy="1904171"/>
            <a:chOff x="179696" y="783582"/>
            <a:chExt cx="2880320" cy="1428128"/>
          </a:xfrm>
        </p:grpSpPr>
        <p:sp>
          <p:nvSpPr>
            <p:cNvPr id="2" name="矩形 1"/>
            <p:cNvSpPr/>
            <p:nvPr/>
          </p:nvSpPr>
          <p:spPr bwMode="invGray">
            <a:xfrm>
              <a:off x="179696" y="1275606"/>
              <a:ext cx="2880320" cy="936104"/>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佛教</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三世因果经</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主要讲：一是人的命是自己造就的；二是怎样为自己造一个好命；三是行善积德与行凶作恶干坏事的因果循环报应规律。</a:t>
              </a:r>
              <a:endParaRPr lang="zh-CN" altLang="en-US" sz="12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sp>
          <p:nvSpPr>
            <p:cNvPr id="6" name="矩形 5"/>
            <p:cNvSpPr/>
            <p:nvPr/>
          </p:nvSpPr>
          <p:spPr bwMode="invGray">
            <a:xfrm>
              <a:off x="179696" y="783582"/>
              <a:ext cx="2880320" cy="468052"/>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佛教关于因果报应的解释</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9" name="组合 8"/>
          <p:cNvGrpSpPr/>
          <p:nvPr/>
        </p:nvGrpSpPr>
        <p:grpSpPr>
          <a:xfrm>
            <a:off x="3132024" y="1422243"/>
            <a:ext cx="2880320" cy="1904172"/>
            <a:chOff x="3132024" y="783581"/>
            <a:chExt cx="2880320" cy="1428129"/>
          </a:xfrm>
        </p:grpSpPr>
        <p:sp>
          <p:nvSpPr>
            <p:cNvPr id="4" name="矩形 3"/>
            <p:cNvSpPr/>
            <p:nvPr/>
          </p:nvSpPr>
          <p:spPr bwMode="invGray">
            <a:xfrm>
              <a:off x="3132024" y="1275606"/>
              <a:ext cx="2880320" cy="936104"/>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原因和结果是揭示客观世界中普遍联系着的事物具有先后相继、彼此制约的一对范畴。原因是指引起一定现象的现象，结果是指由于原因的作用而引起的现象。</a:t>
              </a:r>
            </a:p>
          </p:txBody>
        </p:sp>
        <p:sp>
          <p:nvSpPr>
            <p:cNvPr id="7" name="矩形 6"/>
            <p:cNvSpPr/>
            <p:nvPr/>
          </p:nvSpPr>
          <p:spPr bwMode="invGray">
            <a:xfrm>
              <a:off x="3132024" y="783581"/>
              <a:ext cx="2880320" cy="467959"/>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哲学范畴的因果关系</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10" name="组合 9"/>
          <p:cNvGrpSpPr/>
          <p:nvPr/>
        </p:nvGrpSpPr>
        <p:grpSpPr>
          <a:xfrm>
            <a:off x="6084352" y="1422121"/>
            <a:ext cx="2880320" cy="1904295"/>
            <a:chOff x="6084352" y="783489"/>
            <a:chExt cx="2880320" cy="1428221"/>
          </a:xfrm>
        </p:grpSpPr>
        <p:sp>
          <p:nvSpPr>
            <p:cNvPr id="5" name="矩形 4"/>
            <p:cNvSpPr/>
            <p:nvPr/>
          </p:nvSpPr>
          <p:spPr bwMode="invGray">
            <a:xfrm>
              <a:off x="6084352" y="1275605"/>
              <a:ext cx="2880320" cy="936105"/>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大</a:t>
              </a:r>
              <a:r>
                <a:rPr lang="zh-CN" altLang="en-US" sz="1200" dirty="0" smtClean="0">
                  <a:latin typeface="微软雅黑" pitchFamily="34" charset="-122"/>
                  <a:ea typeface="微软雅黑" pitchFamily="34" charset="-122"/>
                </a:rPr>
                <a:t>数据的相关关系，而不强调因果关系；（舍恩伯格）</a:t>
              </a:r>
              <a:r>
                <a:rPr lang="zh-CN" altLang="en-US"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其实这个只是一种对无法探究因果的妥协，人类应该去探寻因果，因为世界存在客观的运转规律；</a:t>
              </a:r>
              <a:endParaRPr lang="zh-CN" altLang="en-US" sz="1200" dirty="0">
                <a:latin typeface="微软雅黑" pitchFamily="34" charset="-122"/>
                <a:ea typeface="微软雅黑" pitchFamily="34" charset="-122"/>
              </a:endParaRPr>
            </a:p>
          </p:txBody>
        </p:sp>
        <p:sp>
          <p:nvSpPr>
            <p:cNvPr id="8" name="矩形 7"/>
            <p:cNvSpPr/>
            <p:nvPr/>
          </p:nvSpPr>
          <p:spPr bwMode="invGray">
            <a:xfrm>
              <a:off x="6084352" y="783489"/>
              <a:ext cx="2880320" cy="468052"/>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舍恩伯格对大数据的相关性解释</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12" name="组合 11"/>
          <p:cNvGrpSpPr/>
          <p:nvPr/>
        </p:nvGrpSpPr>
        <p:grpSpPr>
          <a:xfrm>
            <a:off x="179696" y="3614447"/>
            <a:ext cx="8784976" cy="2502852"/>
            <a:chOff x="179696" y="2427734"/>
            <a:chExt cx="8784976" cy="1877139"/>
          </a:xfrm>
        </p:grpSpPr>
        <p:sp>
          <p:nvSpPr>
            <p:cNvPr id="11" name="矩形 10"/>
            <p:cNvSpPr/>
            <p:nvPr/>
          </p:nvSpPr>
          <p:spPr bwMode="invGray">
            <a:xfrm>
              <a:off x="3132024" y="2427734"/>
              <a:ext cx="5832648" cy="1877139"/>
            </a:xfrm>
            <a:prstGeom prst="rect">
              <a:avLst/>
            </a:prstGeom>
            <a:solidFill>
              <a:schemeClr val="bg2">
                <a:lumMod val="60000"/>
                <a:lumOff val="40000"/>
              </a:schemeClr>
            </a:solidFill>
            <a:ln w="9525" cap="flat" cmpd="sng" algn="ctr">
              <a:noFill/>
              <a:prstDash val="solid"/>
            </a:ln>
            <a:effectLst/>
          </p:spPr>
          <p:txBody>
            <a:bodyPr lIns="68571" tIns="34286" rIns="68571" bIns="34286" rtlCol="0" anchor="t" anchorCtr="0"/>
            <a:lstStyle/>
            <a:p>
              <a:pPr defTabSz="914096"/>
              <a:r>
                <a:rPr lang="en-US" altLang="zh-CN" sz="1600" dirty="0" err="1"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Kaggle</a:t>
              </a: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，一个为所有人提供数据挖掘竞赛的公司，在一次关于二手车的数据分析比赛中得到，橙色汽车有质量问题的可能性是其它颜色汽车的一半。为什么？</a:t>
              </a:r>
              <a:endParaRPr lang="en-US" altLang="zh-CN"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探寻事物的因果关系是人类的本性，但是大数据时代可以做某种程度的妥协，可以只需要关注“是什么”，而忽略“为什么？”</a:t>
              </a:r>
              <a:endPar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696" y="2427734"/>
              <a:ext cx="2880320" cy="187713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Tree>
    <p:extLst>
      <p:ext uri="{BB962C8B-B14F-4D97-AF65-F5344CB8AC3E}">
        <p14:creationId xmlns="" xmlns:p14="http://schemas.microsoft.com/office/powerpoint/2010/main" val="289949295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endParaRPr lang="en-US" altLang="en-US" dirty="0">
              <a:latin typeface="黑体" pitchFamily="49" charset="-122"/>
              <a:ea typeface="黑体" pitchFamily="49" charset="-122"/>
            </a:endParaRPr>
          </a:p>
        </p:txBody>
      </p:sp>
      <p:grpSp>
        <p:nvGrpSpPr>
          <p:cNvPr id="2" name="Group 11"/>
          <p:cNvGrpSpPr/>
          <p:nvPr/>
        </p:nvGrpSpPr>
        <p:grpSpPr>
          <a:xfrm>
            <a:off x="0" y="1081023"/>
            <a:ext cx="3034702" cy="2606040"/>
            <a:chOff x="0" y="1297045"/>
            <a:chExt cx="4045215" cy="2606040"/>
          </a:xfrm>
        </p:grpSpPr>
        <p:sp>
          <p:nvSpPr>
            <p:cNvPr id="16" name="Orange"/>
            <p:cNvSpPr/>
            <p:nvPr/>
          </p:nvSpPr>
          <p:spPr bwMode="auto">
            <a:xfrm>
              <a:off x="0" y="1297045"/>
              <a:ext cx="4045213" cy="260604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a:r>
                <a:rPr lang="en-US" altLang="zh-CN" sz="3200" dirty="0">
                  <a:latin typeface="微软雅黑" pitchFamily="34" charset="-122"/>
                  <a:ea typeface="微软雅黑" pitchFamily="34" charset="-122"/>
                </a:rPr>
                <a:t>Volume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18" name="Rectangle 58"/>
            <p:cNvSpPr/>
            <p:nvPr/>
          </p:nvSpPr>
          <p:spPr>
            <a:xfrm>
              <a:off x="3" y="2199956"/>
              <a:ext cx="4045212" cy="954107"/>
            </a:xfrm>
            <a:prstGeom prst="rect">
              <a:avLst/>
            </a:prstGeom>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非结构化数据的超大规模和增长</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总数据量的</a:t>
              </a:r>
              <a:r>
                <a:rPr lang="en-US" altLang="zh-CN" sz="1400" dirty="0">
                  <a:latin typeface="微软雅黑" pitchFamily="34" charset="-122"/>
                  <a:ea typeface="微软雅黑" pitchFamily="34" charset="-122"/>
                </a:rPr>
                <a:t>80~90%</a:t>
              </a:r>
            </a:p>
            <a:p>
              <a:pPr marL="285750" indent="-285750">
                <a:buFont typeface="Arial" pitchFamily="34" charset="0"/>
                <a:buChar char="•"/>
              </a:pPr>
              <a:r>
                <a:rPr lang="zh-CN" altLang="en-US" sz="1400" dirty="0">
                  <a:latin typeface="微软雅黑" pitchFamily="34" charset="-122"/>
                  <a:ea typeface="微软雅黑" pitchFamily="34" charset="-122"/>
                </a:rPr>
                <a:t>比结构化数据增长快</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倍到</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倍</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是传统数据仓库的</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倍到</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倍</a:t>
              </a:r>
            </a:p>
          </p:txBody>
        </p:sp>
      </p:grpSp>
      <p:grpSp>
        <p:nvGrpSpPr>
          <p:cNvPr id="3" name="Group 12"/>
          <p:cNvGrpSpPr/>
          <p:nvPr/>
        </p:nvGrpSpPr>
        <p:grpSpPr>
          <a:xfrm>
            <a:off x="0" y="3789037"/>
            <a:ext cx="3033514" cy="2376264"/>
            <a:chOff x="-1984" y="4023360"/>
            <a:chExt cx="4043631" cy="2606041"/>
          </a:xfrm>
        </p:grpSpPr>
        <p:sp>
          <p:nvSpPr>
            <p:cNvPr id="28" name="Orange"/>
            <p:cNvSpPr/>
            <p:nvPr/>
          </p:nvSpPr>
          <p:spPr bwMode="auto">
            <a:xfrm>
              <a:off x="-1" y="4023360"/>
              <a:ext cx="4041648" cy="2606041"/>
            </a:xfrm>
            <a:prstGeom prst="roundRect">
              <a:avLst>
                <a:gd name="adj" fmla="val 0"/>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CN" sz="3200" dirty="0">
                  <a:ea typeface="黑体" pitchFamily="49" charset="-122"/>
                </a:rPr>
                <a:t>Value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27" name="Rectangle 31"/>
            <p:cNvSpPr/>
            <p:nvPr/>
          </p:nvSpPr>
          <p:spPr>
            <a:xfrm>
              <a:off x="-1984" y="4869160"/>
              <a:ext cx="4015264" cy="954107"/>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大量的不相关信息</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对未来趋势与模式的可预测分析</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深度复杂分析（机器学习、人工智能</a:t>
              </a:r>
              <a:r>
                <a:rPr lang="en-US" altLang="zh-CN" sz="1400" dirty="0">
                  <a:latin typeface="微软雅黑" pitchFamily="34" charset="-122"/>
                  <a:ea typeface="微软雅黑" pitchFamily="34" charset="-122"/>
                </a:rPr>
                <a:t>Vs</a:t>
              </a:r>
              <a:r>
                <a:rPr lang="zh-CN" altLang="en-US" sz="1400" dirty="0">
                  <a:latin typeface="微软雅黑" pitchFamily="34" charset="-122"/>
                  <a:ea typeface="微软雅黑" pitchFamily="34" charset="-122"/>
                </a:rPr>
                <a:t>传统商务</a:t>
              </a:r>
              <a:r>
                <a:rPr lang="zh-CN" altLang="en-US" sz="1400" dirty="0" smtClean="0">
                  <a:latin typeface="微软雅黑" pitchFamily="34" charset="-122"/>
                  <a:ea typeface="微软雅黑" pitchFamily="34" charset="-122"/>
                </a:rPr>
                <a:t>智能）</a:t>
              </a:r>
              <a:endParaRPr lang="en-US" altLang="zh-CN" sz="1400" dirty="0">
                <a:latin typeface="微软雅黑" pitchFamily="34" charset="-122"/>
                <a:ea typeface="微软雅黑" pitchFamily="34" charset="-122"/>
              </a:endParaRPr>
            </a:p>
          </p:txBody>
        </p:sp>
      </p:grpSp>
      <p:grpSp>
        <p:nvGrpSpPr>
          <p:cNvPr id="4" name="Group 14"/>
          <p:cNvGrpSpPr/>
          <p:nvPr/>
        </p:nvGrpSpPr>
        <p:grpSpPr>
          <a:xfrm>
            <a:off x="6120658" y="3789040"/>
            <a:ext cx="3032026" cy="2376264"/>
            <a:chOff x="8156767" y="4023360"/>
            <a:chExt cx="4041648" cy="2606040"/>
          </a:xfrm>
        </p:grpSpPr>
        <p:sp>
          <p:nvSpPr>
            <p:cNvPr id="32" name="Orange"/>
            <p:cNvSpPr/>
            <p:nvPr/>
          </p:nvSpPr>
          <p:spPr bwMode="auto">
            <a:xfrm>
              <a:off x="8156767" y="4023360"/>
              <a:ext cx="4041648" cy="2606040"/>
            </a:xfrm>
            <a:prstGeom prst="roundRect">
              <a:avLst>
                <a:gd name="adj" fmla="val 0"/>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685637" fontAlgn="base">
                <a:spcBef>
                  <a:spcPct val="0"/>
                </a:spcBef>
                <a:spcAft>
                  <a:spcPct val="0"/>
                </a:spcAft>
              </a:pPr>
              <a:r>
                <a:rPr lang="en-US" altLang="zh-CN" sz="3200" dirty="0" smtClean="0"/>
                <a:t>    Velocity</a:t>
              </a:r>
              <a:endParaRPr lang="en-US" sz="3200" b="1" spc="-60" dirty="0">
                <a:latin typeface="微软雅黑" pitchFamily="34" charset="-122"/>
                <a:ea typeface="微软雅黑" pitchFamily="34" charset="-122"/>
                <a:cs typeface="Segoe UI" pitchFamily="34" charset="0"/>
              </a:endParaRPr>
            </a:p>
          </p:txBody>
        </p:sp>
        <p:sp>
          <p:nvSpPr>
            <p:cNvPr id="34" name="Rectangle 49"/>
            <p:cNvSpPr/>
            <p:nvPr/>
          </p:nvSpPr>
          <p:spPr>
            <a:xfrm>
              <a:off x="8156767" y="4926271"/>
              <a:ext cx="4041648" cy="738664"/>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实时分析而非批量式分析</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数据输入、处理与丢弃</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立竿见影而非事后见效</a:t>
              </a:r>
              <a:endParaRPr lang="en-US" altLang="zh-CN" sz="1400" dirty="0">
                <a:latin typeface="微软雅黑" pitchFamily="34" charset="-122"/>
                <a:ea typeface="微软雅黑" pitchFamily="34" charset="-122"/>
              </a:endParaRPr>
            </a:p>
          </p:txBody>
        </p:sp>
      </p:grpSp>
      <p:grpSp>
        <p:nvGrpSpPr>
          <p:cNvPr id="5" name="Group 13"/>
          <p:cNvGrpSpPr/>
          <p:nvPr/>
        </p:nvGrpSpPr>
        <p:grpSpPr>
          <a:xfrm>
            <a:off x="6111974" y="1081024"/>
            <a:ext cx="3039220" cy="2606040"/>
            <a:chOff x="8147177" y="1297046"/>
            <a:chExt cx="4051238" cy="2606040"/>
          </a:xfrm>
        </p:grpSpPr>
        <p:sp>
          <p:nvSpPr>
            <p:cNvPr id="36" name="Orange"/>
            <p:cNvSpPr/>
            <p:nvPr/>
          </p:nvSpPr>
          <p:spPr bwMode="auto">
            <a:xfrm>
              <a:off x="8156767" y="1297046"/>
              <a:ext cx="4041648" cy="2606040"/>
            </a:xfrm>
            <a:prstGeom prst="roundRect">
              <a:avLst>
                <a:gd name="adj" fmla="val 0"/>
              </a:avLst>
            </a:prstGeom>
            <a:solidFill>
              <a:srgbClr val="3BBEB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TW" sz="3200" dirty="0" smtClean="0">
                  <a:solidFill>
                    <a:schemeClr val="tx1"/>
                  </a:solidFill>
                </a:rPr>
                <a:t>          Variety</a:t>
              </a:r>
              <a:endParaRPr lang="en-US" sz="3200" dirty="0">
                <a:solidFill>
                  <a:schemeClr val="tx1"/>
                </a:solidFill>
                <a:latin typeface="微软雅黑" pitchFamily="34" charset="-122"/>
                <a:ea typeface="微软雅黑" pitchFamily="34" charset="-122"/>
                <a:cs typeface="Segoe UI" pitchFamily="34" charset="0"/>
              </a:endParaRPr>
            </a:p>
          </p:txBody>
        </p:sp>
        <p:sp>
          <p:nvSpPr>
            <p:cNvPr id="38" name="Rectangle 54"/>
            <p:cNvSpPr/>
            <p:nvPr/>
          </p:nvSpPr>
          <p:spPr>
            <a:xfrm>
              <a:off x="8147177" y="2084849"/>
              <a:ext cx="4041648" cy="1169551"/>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大数据的异构和多样性</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很多不同形式（文本、图像、视频、机器数据）</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无模式或者模式不明显</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不连贯的语法或句义</a:t>
              </a:r>
              <a:endParaRPr lang="en-US" altLang="zh-CN" sz="1400" dirty="0">
                <a:latin typeface="微软雅黑" pitchFamily="34" charset="-122"/>
                <a:ea typeface="微软雅黑" pitchFamily="34" charset="-122"/>
              </a:endParaRPr>
            </a:p>
          </p:txBody>
        </p:sp>
      </p:grpSp>
      <p:grpSp>
        <p:nvGrpSpPr>
          <p:cNvPr id="6" name="组合 6"/>
          <p:cNvGrpSpPr/>
          <p:nvPr/>
        </p:nvGrpSpPr>
        <p:grpSpPr>
          <a:xfrm>
            <a:off x="3119633" y="1081021"/>
            <a:ext cx="2904734" cy="5084283"/>
            <a:chOff x="3119633" y="972784"/>
            <a:chExt cx="2904734" cy="3999266"/>
          </a:xfrm>
        </p:grpSpPr>
        <p:sp>
          <p:nvSpPr>
            <p:cNvPr id="22" name="Rectangle 42"/>
            <p:cNvSpPr>
              <a:spLocks noChangeAspect="1"/>
            </p:cNvSpPr>
            <p:nvPr/>
          </p:nvSpPr>
          <p:spPr bwMode="auto">
            <a:xfrm>
              <a:off x="3119633" y="972784"/>
              <a:ext cx="2904734" cy="39992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685637" fontAlgn="base">
                <a:spcBef>
                  <a:spcPct val="0"/>
                </a:spcBef>
                <a:spcAft>
                  <a:spcPct val="0"/>
                </a:spcAft>
              </a:pPr>
              <a:r>
                <a:rPr lang="en-US" altLang="zh-CN" sz="3800" spc="-75" dirty="0" smtClean="0">
                  <a:solidFill>
                    <a:srgbClr val="363535"/>
                  </a:solidFill>
                  <a:latin typeface="微软雅黑" pitchFamily="34" charset="-122"/>
                  <a:ea typeface="微软雅黑" pitchFamily="34" charset="-122"/>
                  <a:cs typeface="Segoe UI" pitchFamily="34" charset="0"/>
                </a:rPr>
                <a:t>Big Data</a:t>
              </a:r>
            </a:p>
            <a:p>
              <a:pPr algn="ctr" defTabSz="685637" fontAlgn="base">
                <a:spcBef>
                  <a:spcPct val="0"/>
                </a:spcBef>
                <a:spcAft>
                  <a:spcPct val="0"/>
                </a:spcAft>
              </a:pPr>
              <a:r>
                <a:rPr lang="zh-CN" altLang="en-US" sz="3800" spc="-75" dirty="0">
                  <a:solidFill>
                    <a:srgbClr val="363535"/>
                  </a:solidFill>
                  <a:latin typeface="微软雅黑" pitchFamily="34" charset="-122"/>
                  <a:ea typeface="微软雅黑" pitchFamily="34" charset="-122"/>
                  <a:cs typeface="Segoe UI" pitchFamily="34" charset="0"/>
                </a:rPr>
                <a:t>大数据</a:t>
              </a:r>
              <a:endParaRPr lang="en-US" sz="3800" spc="-75" dirty="0" err="1">
                <a:solidFill>
                  <a:srgbClr val="363535"/>
                </a:solidFill>
                <a:latin typeface="微软雅黑" pitchFamily="34" charset="-122"/>
                <a:ea typeface="微软雅黑" pitchFamily="34" charset="-122"/>
                <a:cs typeface="Segoe UI" pitchFamily="34" charset="0"/>
              </a:endParaRPr>
            </a:p>
          </p:txBody>
        </p:sp>
        <p:pic>
          <p:nvPicPr>
            <p:cNvPr id="4098" name="Picture 2"/>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0" b="96686" l="3019" r="97170"/>
                      </a14:imgEffect>
                    </a14:imgLayer>
                  </a14:imgProps>
                </a:ext>
                <a:ext uri="{28A0092B-C50C-407E-A947-70E740481C1C}">
                  <a14:useLocalDpi xmlns="" xmlns:a14="http://schemas.microsoft.com/office/drawing/2010/main" val="0"/>
                </a:ext>
              </a:extLst>
            </a:blip>
            <a:srcRect/>
            <a:stretch>
              <a:fillRect/>
            </a:stretch>
          </p:blipFill>
          <p:spPr bwMode="auto">
            <a:xfrm>
              <a:off x="3275856" y="2338376"/>
              <a:ext cx="2595457" cy="2512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9" name="矩形 18"/>
          <p:cNvSpPr/>
          <p:nvPr/>
        </p:nvSpPr>
        <p:spPr>
          <a:xfrm>
            <a:off x="2483768" y="1052736"/>
            <a:ext cx="576064" cy="738664"/>
          </a:xfrm>
          <a:prstGeom prst="rect">
            <a:avLst/>
          </a:prstGeom>
        </p:spPr>
        <p:txBody>
          <a:bodyPr wrap="square">
            <a:spAutoFit/>
          </a:bodyPr>
          <a:lstStyle/>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TB</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PB</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EB</a:t>
            </a:r>
            <a:endParaRPr lang="zh-TW" altLang="en-US"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
        <p:nvSpPr>
          <p:cNvPr id="20" name="矩形 19"/>
          <p:cNvSpPr/>
          <p:nvPr/>
        </p:nvSpPr>
        <p:spPr>
          <a:xfrm>
            <a:off x="8100392" y="3789040"/>
            <a:ext cx="1080120" cy="954107"/>
          </a:xfrm>
          <a:prstGeom prst="rect">
            <a:avLst/>
          </a:prstGeom>
        </p:spPr>
        <p:txBody>
          <a:bodyPr wrap="square">
            <a:spAutoFit/>
          </a:bodyPr>
          <a:lstStyle/>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Streams</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Real time</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Near time</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Batch</a:t>
            </a:r>
            <a:endParaRPr lang="zh-CN" altLang="en-US" sz="1400" dirty="0">
              <a:solidFill>
                <a:schemeClr val="bg1"/>
              </a:solidFill>
            </a:endParaRPr>
          </a:p>
        </p:txBody>
      </p:sp>
      <p:sp>
        <p:nvSpPr>
          <p:cNvPr id="21" name="矩形 20"/>
          <p:cNvSpPr/>
          <p:nvPr/>
        </p:nvSpPr>
        <p:spPr>
          <a:xfrm>
            <a:off x="6084168" y="1052736"/>
            <a:ext cx="1440160" cy="830997"/>
          </a:xfrm>
          <a:prstGeom prst="rect">
            <a:avLst/>
          </a:prstGeom>
        </p:spPr>
        <p:txBody>
          <a:bodyPr wrap="square">
            <a:spAutoFit/>
          </a:bodyPr>
          <a:lstStyle/>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Structured</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Unstructured    </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Semi-structured</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All the above</a:t>
            </a:r>
            <a:endParaRPr lang="zh-TW" altLang="en-US"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Tree>
    <p:extLst>
      <p:ext uri="{BB962C8B-B14F-4D97-AF65-F5344CB8AC3E}">
        <p14:creationId xmlns="" xmlns:p14="http://schemas.microsoft.com/office/powerpoint/2010/main" val="655040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Volume</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sp>
        <p:nvSpPr>
          <p:cNvPr id="40" name="Pentagon 78"/>
          <p:cNvSpPr/>
          <p:nvPr/>
        </p:nvSpPr>
        <p:spPr>
          <a:xfrm>
            <a:off x="539552" y="1865357"/>
            <a:ext cx="864096" cy="699544"/>
          </a:xfrm>
          <a:prstGeom prst="homePlate">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1B</a:t>
            </a:r>
            <a:r>
              <a:rPr lang="en-US" altLang="zh-CN" sz="1600" dirty="0" smtClean="0">
                <a:solidFill>
                  <a:srgbClr val="FFFFFF"/>
                </a:solidFill>
                <a:latin typeface="微软雅黑" pitchFamily="34" charset="-122"/>
                <a:ea typeface="微软雅黑" pitchFamily="34" charset="-122"/>
              </a:rPr>
              <a:t>ity</a:t>
            </a:r>
            <a:endParaRPr lang="en-US" sz="1600" dirty="0">
              <a:solidFill>
                <a:srgbClr val="FFFFFF"/>
              </a:solidFill>
              <a:latin typeface="微软雅黑" pitchFamily="34" charset="-122"/>
              <a:ea typeface="微软雅黑" pitchFamily="34" charset="-122"/>
            </a:endParaRPr>
          </a:p>
        </p:txBody>
      </p:sp>
      <p:sp>
        <p:nvSpPr>
          <p:cNvPr id="42" name="Chevron 252"/>
          <p:cNvSpPr/>
          <p:nvPr/>
        </p:nvSpPr>
        <p:spPr>
          <a:xfrm>
            <a:off x="1187624"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1KB</a:t>
            </a:r>
            <a:endParaRPr lang="en-US" sz="1600" dirty="0">
              <a:solidFill>
                <a:srgbClr val="FFFFFF"/>
              </a:solidFill>
              <a:latin typeface="微软雅黑" pitchFamily="34" charset="-122"/>
              <a:ea typeface="微软雅黑" pitchFamily="34" charset="-122"/>
            </a:endParaRPr>
          </a:p>
        </p:txBody>
      </p:sp>
      <p:sp>
        <p:nvSpPr>
          <p:cNvPr id="54" name="Chevron 252"/>
          <p:cNvSpPr/>
          <p:nvPr/>
        </p:nvSpPr>
        <p:spPr>
          <a:xfrm>
            <a:off x="2123728"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1MB</a:t>
            </a:r>
            <a:endParaRPr lang="en-US" sz="1600" dirty="0">
              <a:solidFill>
                <a:srgbClr val="FFFFFF"/>
              </a:solidFill>
              <a:latin typeface="微软雅黑" pitchFamily="34" charset="-122"/>
              <a:ea typeface="微软雅黑" pitchFamily="34" charset="-122"/>
            </a:endParaRPr>
          </a:p>
        </p:txBody>
      </p:sp>
      <p:sp>
        <p:nvSpPr>
          <p:cNvPr id="55" name="Chevron 252"/>
          <p:cNvSpPr/>
          <p:nvPr/>
        </p:nvSpPr>
        <p:spPr>
          <a:xfrm>
            <a:off x="3059832"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1GB</a:t>
            </a:r>
            <a:endParaRPr lang="en-US" sz="1600" dirty="0">
              <a:solidFill>
                <a:srgbClr val="FFFFFF"/>
              </a:solidFill>
              <a:latin typeface="微软雅黑" pitchFamily="34" charset="-122"/>
              <a:ea typeface="微软雅黑" pitchFamily="34" charset="-122"/>
            </a:endParaRPr>
          </a:p>
        </p:txBody>
      </p:sp>
      <p:sp>
        <p:nvSpPr>
          <p:cNvPr id="57" name="Chevron 252"/>
          <p:cNvSpPr/>
          <p:nvPr/>
        </p:nvSpPr>
        <p:spPr>
          <a:xfrm>
            <a:off x="3995936"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1TB</a:t>
            </a:r>
            <a:endParaRPr lang="en-US" sz="1600" dirty="0">
              <a:solidFill>
                <a:srgbClr val="FFFFFF"/>
              </a:solidFill>
              <a:latin typeface="微软雅黑" pitchFamily="34" charset="-122"/>
              <a:ea typeface="微软雅黑" pitchFamily="34" charset="-122"/>
            </a:endParaRPr>
          </a:p>
        </p:txBody>
      </p:sp>
      <p:sp>
        <p:nvSpPr>
          <p:cNvPr id="58" name="Chevron 252"/>
          <p:cNvSpPr/>
          <p:nvPr/>
        </p:nvSpPr>
        <p:spPr>
          <a:xfrm>
            <a:off x="4932040"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1PB</a:t>
            </a:r>
            <a:endParaRPr lang="en-US" sz="1600" dirty="0">
              <a:solidFill>
                <a:srgbClr val="FFFFFF"/>
              </a:solidFill>
              <a:latin typeface="微软雅黑" pitchFamily="34" charset="-122"/>
              <a:ea typeface="微软雅黑" pitchFamily="34" charset="-122"/>
            </a:endParaRPr>
          </a:p>
        </p:txBody>
      </p:sp>
      <p:sp>
        <p:nvSpPr>
          <p:cNvPr id="59" name="Chevron 252"/>
          <p:cNvSpPr/>
          <p:nvPr/>
        </p:nvSpPr>
        <p:spPr>
          <a:xfrm>
            <a:off x="5868144"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1EB</a:t>
            </a:r>
            <a:endParaRPr lang="en-US" sz="1600" dirty="0">
              <a:solidFill>
                <a:srgbClr val="FFFFFF"/>
              </a:solidFill>
              <a:latin typeface="微软雅黑" pitchFamily="34" charset="-122"/>
              <a:ea typeface="微软雅黑" pitchFamily="34" charset="-122"/>
            </a:endParaRPr>
          </a:p>
        </p:txBody>
      </p:sp>
      <p:sp>
        <p:nvSpPr>
          <p:cNvPr id="60" name="Chevron 252"/>
          <p:cNvSpPr/>
          <p:nvPr/>
        </p:nvSpPr>
        <p:spPr>
          <a:xfrm>
            <a:off x="6804248"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1ZB</a:t>
            </a:r>
            <a:endParaRPr lang="en-US" sz="1600" dirty="0">
              <a:solidFill>
                <a:srgbClr val="FFFFFF"/>
              </a:solidFill>
              <a:latin typeface="微软雅黑" pitchFamily="34" charset="-122"/>
              <a:ea typeface="微软雅黑" pitchFamily="34" charset="-122"/>
            </a:endParaRPr>
          </a:p>
        </p:txBody>
      </p:sp>
      <p:sp>
        <p:nvSpPr>
          <p:cNvPr id="61" name="Chevron 252"/>
          <p:cNvSpPr/>
          <p:nvPr/>
        </p:nvSpPr>
        <p:spPr>
          <a:xfrm>
            <a:off x="7740351"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1YB</a:t>
            </a:r>
            <a:endParaRPr lang="en-US" sz="1600" dirty="0">
              <a:solidFill>
                <a:srgbClr val="FFFFFF"/>
              </a:solidFill>
              <a:latin typeface="微软雅黑" pitchFamily="34" charset="-122"/>
              <a:ea typeface="微软雅黑" pitchFamily="34" charset="-122"/>
            </a:endParaRPr>
          </a:p>
        </p:txBody>
      </p:sp>
      <p:grpSp>
        <p:nvGrpSpPr>
          <p:cNvPr id="2" name="组合 13"/>
          <p:cNvGrpSpPr/>
          <p:nvPr/>
        </p:nvGrpSpPr>
        <p:grpSpPr>
          <a:xfrm>
            <a:off x="971600" y="3285330"/>
            <a:ext cx="7344816" cy="2351916"/>
            <a:chOff x="755576" y="2375439"/>
            <a:chExt cx="7344816" cy="1763937"/>
          </a:xfrm>
        </p:grpSpPr>
        <p:sp>
          <p:nvSpPr>
            <p:cNvPr id="68" name="矩形 67"/>
            <p:cNvSpPr/>
            <p:nvPr/>
          </p:nvSpPr>
          <p:spPr>
            <a:xfrm>
              <a:off x="2720113" y="2375439"/>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1PB</a:t>
              </a:r>
              <a:r>
                <a:rPr lang="zh-TW" altLang="en-US" sz="1400" dirty="0" smtClean="0">
                  <a:latin typeface="微软雅黑" pitchFamily="34" charset="-122"/>
                  <a:ea typeface="微软雅黑" pitchFamily="34" charset="-122"/>
                </a:rPr>
                <a:t>相当于</a:t>
              </a:r>
              <a:r>
                <a:rPr lang="en-US" altLang="zh-TW" sz="1400" dirty="0">
                  <a:latin typeface="微软雅黑" pitchFamily="34" charset="-122"/>
                  <a:ea typeface="微软雅黑" pitchFamily="34" charset="-122"/>
                </a:rPr>
                <a:t>50%</a:t>
              </a:r>
              <a:r>
                <a:rPr lang="zh-TW" altLang="en-US" sz="1400" dirty="0">
                  <a:latin typeface="微软雅黑" pitchFamily="34" charset="-122"/>
                  <a:ea typeface="微软雅黑" pitchFamily="34" charset="-122"/>
                </a:rPr>
                <a:t>的全美学术研究图书馆藏书信息内容</a:t>
              </a:r>
              <a:endParaRPr lang="zh-CN" altLang="en-US" sz="1400" dirty="0">
                <a:latin typeface="微软雅黑" pitchFamily="34" charset="-122"/>
                <a:ea typeface="微软雅黑" pitchFamily="34" charset="-122"/>
              </a:endParaRPr>
            </a:p>
          </p:txBody>
        </p:sp>
        <p:sp>
          <p:nvSpPr>
            <p:cNvPr id="72" name="矩形 71"/>
            <p:cNvSpPr/>
            <p:nvPr/>
          </p:nvSpPr>
          <p:spPr>
            <a:xfrm>
              <a:off x="2720112" y="2824919"/>
              <a:ext cx="5380279" cy="311624"/>
            </a:xfrm>
            <a:prstGeom prst="rect">
              <a:avLst/>
            </a:prstGeom>
            <a:solidFill>
              <a:schemeClr val="accent3"/>
            </a:solidFill>
          </p:spPr>
          <p:txBody>
            <a:bodyPr wrap="square">
              <a:spAutoFit/>
            </a:bodyPr>
            <a:lstStyle/>
            <a:p>
              <a:pPr>
                <a:lnSpc>
                  <a:spcPct val="150000"/>
                </a:lnSpc>
              </a:pPr>
              <a:r>
                <a:rPr lang="en-US" altLang="zh-TW" sz="1400" dirty="0">
                  <a:latin typeface="微软雅黑" pitchFamily="34" charset="-122"/>
                  <a:ea typeface="微软雅黑" pitchFamily="34" charset="-122"/>
                </a:rPr>
                <a:t>5EB</a:t>
              </a:r>
              <a:r>
                <a:rPr lang="zh-TW" altLang="en-US" sz="1400" dirty="0">
                  <a:latin typeface="微软雅黑" pitchFamily="34" charset="-122"/>
                  <a:ea typeface="微软雅黑" pitchFamily="34" charset="-122"/>
                </a:rPr>
                <a:t>相当于至今全世界人类所讲过的话语</a:t>
              </a:r>
              <a:endParaRPr lang="zh-CN" altLang="en-US" sz="1400" dirty="0">
                <a:latin typeface="微软雅黑" pitchFamily="34" charset="-122"/>
                <a:ea typeface="微软雅黑" pitchFamily="34" charset="-122"/>
              </a:endParaRPr>
            </a:p>
          </p:txBody>
        </p:sp>
        <p:sp>
          <p:nvSpPr>
            <p:cNvPr id="73" name="矩形 72"/>
            <p:cNvSpPr/>
            <p:nvPr/>
          </p:nvSpPr>
          <p:spPr>
            <a:xfrm>
              <a:off x="2720111" y="3274399"/>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1ZB</a:t>
              </a:r>
              <a:r>
                <a:rPr lang="zh-TW" altLang="en-US" sz="1400" dirty="0">
                  <a:latin typeface="微软雅黑" pitchFamily="34" charset="-122"/>
                  <a:ea typeface="微软雅黑" pitchFamily="34" charset="-122"/>
                </a:rPr>
                <a:t>如同全世界海滩上的沙子数量总和</a:t>
              </a:r>
              <a:endParaRPr lang="zh-CN" altLang="en-US" sz="1400" dirty="0">
                <a:latin typeface="微软雅黑" pitchFamily="34" charset="-122"/>
                <a:ea typeface="微软雅黑" pitchFamily="34" charset="-122"/>
              </a:endParaRPr>
            </a:p>
          </p:txBody>
        </p:sp>
        <p:sp>
          <p:nvSpPr>
            <p:cNvPr id="74" name="矩形 73"/>
            <p:cNvSpPr/>
            <p:nvPr/>
          </p:nvSpPr>
          <p:spPr>
            <a:xfrm>
              <a:off x="2720111" y="3723878"/>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1YB</a:t>
              </a:r>
              <a:r>
                <a:rPr lang="zh-TW" altLang="en-US" sz="1400" dirty="0">
                  <a:latin typeface="微软雅黑" pitchFamily="34" charset="-122"/>
                  <a:ea typeface="微软雅黑" pitchFamily="34" charset="-122"/>
                </a:rPr>
                <a:t>相当于</a:t>
              </a:r>
              <a:r>
                <a:rPr lang="en-US" altLang="zh-TW" sz="1400" dirty="0">
                  <a:latin typeface="微软雅黑" pitchFamily="34" charset="-122"/>
                  <a:ea typeface="微软雅黑" pitchFamily="34" charset="-122"/>
                </a:rPr>
                <a:t>7000</a:t>
              </a:r>
              <a:r>
                <a:rPr lang="zh-TW" altLang="en-US" sz="1400" dirty="0">
                  <a:latin typeface="微软雅黑" pitchFamily="34" charset="-122"/>
                  <a:ea typeface="微软雅黑" pitchFamily="34" charset="-122"/>
                </a:rPr>
                <a:t>位人类体内的微细胞总和</a:t>
              </a:r>
              <a:endParaRPr lang="zh-CN" altLang="en-US" sz="1400" dirty="0">
                <a:latin typeface="微软雅黑" pitchFamily="34" charset="-122"/>
                <a:ea typeface="微软雅黑" pitchFamily="34" charset="-122"/>
              </a:endParaRPr>
            </a:p>
          </p:txBody>
        </p:sp>
        <p:sp>
          <p:nvSpPr>
            <p:cNvPr id="13" name="矩形 12"/>
            <p:cNvSpPr/>
            <p:nvPr/>
          </p:nvSpPr>
          <p:spPr bwMode="auto">
            <a:xfrm>
              <a:off x="755576" y="2375439"/>
              <a:ext cx="1872208" cy="176393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dirty="0" smtClean="0">
                  <a:solidFill>
                    <a:srgbClr val="FFFFFF">
                      <a:alpha val="98824"/>
                    </a:srgbClr>
                  </a:solidFill>
                  <a:latin typeface="微软雅黑" pitchFamily="34" charset="-122"/>
                  <a:ea typeface="微软雅黑" pitchFamily="34" charset="-122"/>
                  <a:cs typeface="Segoe UI" pitchFamily="34" charset="0"/>
                </a:rPr>
                <a:t>一般情况下，大数据是以</a:t>
              </a:r>
              <a:r>
                <a:rPr lang="en-US" altLang="zh-CN" dirty="0" smtClean="0">
                  <a:solidFill>
                    <a:srgbClr val="FFFFFF">
                      <a:alpha val="98824"/>
                    </a:srgbClr>
                  </a:solidFill>
                  <a:latin typeface="微软雅黑" pitchFamily="34" charset="-122"/>
                  <a:ea typeface="微软雅黑" pitchFamily="34" charset="-122"/>
                  <a:cs typeface="Segoe UI" pitchFamily="34" charset="0"/>
                </a:rPr>
                <a:t>PB</a:t>
              </a:r>
              <a:r>
                <a:rPr lang="zh-CN" altLang="en-US" dirty="0" smtClean="0">
                  <a:solidFill>
                    <a:srgbClr val="FFFFFF">
                      <a:alpha val="98824"/>
                    </a:srgbClr>
                  </a:solidFill>
                  <a:latin typeface="微软雅黑" pitchFamily="34" charset="-122"/>
                  <a:ea typeface="微软雅黑" pitchFamily="34" charset="-122"/>
                  <a:cs typeface="Segoe UI" pitchFamily="34" charset="0"/>
                </a:rPr>
                <a:t>、</a:t>
              </a:r>
              <a:r>
                <a:rPr lang="en-US" altLang="zh-CN" dirty="0" smtClean="0">
                  <a:solidFill>
                    <a:srgbClr val="FFFFFF">
                      <a:alpha val="98824"/>
                    </a:srgbClr>
                  </a:solidFill>
                  <a:latin typeface="微软雅黑" pitchFamily="34" charset="-122"/>
                  <a:ea typeface="微软雅黑" pitchFamily="34" charset="-122"/>
                  <a:cs typeface="Segoe UI" pitchFamily="34" charset="0"/>
                </a:rPr>
                <a:t>EB</a:t>
              </a:r>
              <a:r>
                <a:rPr lang="zh-CN" altLang="en-US" dirty="0" smtClean="0">
                  <a:solidFill>
                    <a:srgbClr val="FFFFFF">
                      <a:alpha val="98824"/>
                    </a:srgbClr>
                  </a:solidFill>
                  <a:latin typeface="微软雅黑" pitchFamily="34" charset="-122"/>
                  <a:ea typeface="微软雅黑" pitchFamily="34" charset="-122"/>
                  <a:cs typeface="Segoe UI" pitchFamily="34" charset="0"/>
                </a:rPr>
                <a:t>、</a:t>
              </a:r>
              <a:r>
                <a:rPr lang="en-US" altLang="zh-CN" dirty="0" smtClean="0">
                  <a:solidFill>
                    <a:srgbClr val="FFFFFF">
                      <a:alpha val="98824"/>
                    </a:srgbClr>
                  </a:solidFill>
                  <a:latin typeface="微软雅黑" pitchFamily="34" charset="-122"/>
                  <a:ea typeface="微软雅黑" pitchFamily="34" charset="-122"/>
                  <a:cs typeface="Segoe UI" pitchFamily="34" charset="0"/>
                </a:rPr>
                <a:t>ZB</a:t>
              </a:r>
              <a:r>
                <a:rPr lang="zh-CN" altLang="en-US" dirty="0" smtClean="0">
                  <a:solidFill>
                    <a:srgbClr val="FFFFFF">
                      <a:alpha val="98824"/>
                    </a:srgbClr>
                  </a:solidFill>
                  <a:latin typeface="微软雅黑" pitchFamily="34" charset="-122"/>
                  <a:ea typeface="微软雅黑" pitchFamily="34" charset="-122"/>
                  <a:cs typeface="Segoe UI" pitchFamily="34" charset="0"/>
                </a:rPr>
                <a:t>为单位进行计量的</a:t>
              </a:r>
            </a:p>
          </p:txBody>
        </p:sp>
      </p:grpSp>
    </p:spTree>
    <p:extLst>
      <p:ext uri="{BB962C8B-B14F-4D97-AF65-F5344CB8AC3E}">
        <p14:creationId xmlns="" xmlns:p14="http://schemas.microsoft.com/office/powerpoint/2010/main" val="1109666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0-#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0-#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0-#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0-#ppt_w/2"/>
                                          </p:val>
                                        </p:tav>
                                        <p:tav tm="100000">
                                          <p:val>
                                            <p:strVal val="#ppt_x"/>
                                          </p:val>
                                        </p:tav>
                                      </p:tavLst>
                                    </p:anim>
                                    <p:anim calcmode="lin" valueType="num">
                                      <p:cBhvr additive="base">
                                        <p:cTn id="40" dur="500" fill="hold"/>
                                        <p:tgtEl>
                                          <p:spTgt spid="6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54" grpId="0" animBg="1"/>
      <p:bldP spid="55" grpId="0" animBg="1"/>
      <p:bldP spid="57" grpId="0" animBg="1"/>
      <p:bldP spid="58" grpId="0" animBg="1"/>
      <p:bldP spid="59" grpId="0" animBg="1"/>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99592" y="228609"/>
            <a:ext cx="7853782"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Velocity</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2" name="组合 5"/>
          <p:cNvGrpSpPr/>
          <p:nvPr/>
        </p:nvGrpSpPr>
        <p:grpSpPr>
          <a:xfrm>
            <a:off x="397532" y="908719"/>
            <a:ext cx="8494949" cy="2844665"/>
            <a:chOff x="539552" y="726283"/>
            <a:chExt cx="8494949" cy="2133499"/>
          </a:xfrm>
        </p:grpSpPr>
        <p:sp>
          <p:nvSpPr>
            <p:cNvPr id="3" name="矩形 2"/>
            <p:cNvSpPr/>
            <p:nvPr/>
          </p:nvSpPr>
          <p:spPr bwMode="auto">
            <a:xfrm>
              <a:off x="1260018" y="771550"/>
              <a:ext cx="219591"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0" name="矩形 19"/>
            <p:cNvSpPr/>
            <p:nvPr/>
          </p:nvSpPr>
          <p:spPr bwMode="auto">
            <a:xfrm>
              <a:off x="1260018" y="1131590"/>
              <a:ext cx="659999"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1" name="矩形 20"/>
            <p:cNvSpPr/>
            <p:nvPr/>
          </p:nvSpPr>
          <p:spPr bwMode="auto">
            <a:xfrm>
              <a:off x="1260018" y="1491630"/>
              <a:ext cx="1424783"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2" name="矩形 21"/>
            <p:cNvSpPr/>
            <p:nvPr/>
          </p:nvSpPr>
          <p:spPr bwMode="auto">
            <a:xfrm>
              <a:off x="1260018" y="1851670"/>
              <a:ext cx="3003460"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3" name="矩形 22"/>
            <p:cNvSpPr/>
            <p:nvPr/>
          </p:nvSpPr>
          <p:spPr bwMode="auto">
            <a:xfrm>
              <a:off x="1260018" y="2211710"/>
              <a:ext cx="4667268"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4" name="矩形 23"/>
            <p:cNvSpPr/>
            <p:nvPr/>
          </p:nvSpPr>
          <p:spPr bwMode="auto">
            <a:xfrm>
              <a:off x="1260018" y="2571750"/>
              <a:ext cx="7251932"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4" name="TextBox 3"/>
            <p:cNvSpPr txBox="1"/>
            <p:nvPr/>
          </p:nvSpPr>
          <p:spPr>
            <a:xfrm>
              <a:off x="1475656" y="726283"/>
              <a:ext cx="290464"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8</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6" name="TextBox 25"/>
            <p:cNvSpPr txBox="1"/>
            <p:nvPr/>
          </p:nvSpPr>
          <p:spPr>
            <a:xfrm>
              <a:off x="1907704" y="1086323"/>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22</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7" name="TextBox 26"/>
            <p:cNvSpPr txBox="1"/>
            <p:nvPr/>
          </p:nvSpPr>
          <p:spPr>
            <a:xfrm>
              <a:off x="2699792" y="1447528"/>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54</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8" name="TextBox 27"/>
            <p:cNvSpPr txBox="1"/>
            <p:nvPr/>
          </p:nvSpPr>
          <p:spPr>
            <a:xfrm>
              <a:off x="4283968" y="180640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132</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0" name="TextBox 29"/>
            <p:cNvSpPr txBox="1"/>
            <p:nvPr/>
          </p:nvSpPr>
          <p:spPr>
            <a:xfrm>
              <a:off x="5940152" y="216644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215</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1" name="TextBox 30"/>
            <p:cNvSpPr txBox="1"/>
            <p:nvPr/>
          </p:nvSpPr>
          <p:spPr>
            <a:xfrm>
              <a:off x="8532440" y="252648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327</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2" name="TextBox 31"/>
            <p:cNvSpPr txBox="1"/>
            <p:nvPr/>
          </p:nvSpPr>
          <p:spPr>
            <a:xfrm>
              <a:off x="3419873" y="987574"/>
              <a:ext cx="4793299" cy="461665"/>
            </a:xfrm>
            <a:prstGeom prst="rect">
              <a:avLst/>
            </a:prstGeom>
            <a:noFill/>
          </p:spPr>
          <p:txBody>
            <a:bodyPr wrap="none" lIns="91440" tIns="91440" rIns="91440" bIns="91440" rtlCol="0">
              <a:spAutoFit/>
            </a:bodyPr>
            <a:lstStyle/>
            <a:p>
              <a:pPr algn="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现在及未来几年内美国的移动网络数据流量增长（</a:t>
              </a:r>
              <a:r>
                <a:rPr lang="en-US" altLang="zh-CN" sz="1400" dirty="0" smtClean="0">
                  <a:solidFill>
                    <a:schemeClr val="tx1">
                      <a:alpha val="99000"/>
                    </a:schemeClr>
                  </a:solidFill>
                  <a:latin typeface="微软雅黑" pitchFamily="34" charset="-122"/>
                  <a:ea typeface="微软雅黑" pitchFamily="34" charset="-122"/>
                </a:rPr>
                <a:t>PB/</a:t>
              </a:r>
              <a:r>
                <a:rPr lang="zh-CN" altLang="en-US" sz="1400" dirty="0" smtClean="0">
                  <a:solidFill>
                    <a:schemeClr val="tx1">
                      <a:alpha val="99000"/>
                    </a:schemeClr>
                  </a:solidFill>
                  <a:latin typeface="微软雅黑" pitchFamily="34" charset="-122"/>
                  <a:ea typeface="微软雅黑" pitchFamily="34" charset="-122"/>
                </a:rPr>
                <a:t>月）</a:t>
              </a:r>
              <a:endParaRPr lang="en-US" altLang="zh-CN" sz="1400" dirty="0" smtClean="0">
                <a:solidFill>
                  <a:schemeClr val="tx1">
                    <a:alpha val="99000"/>
                  </a:schemeClr>
                </a:solidFill>
                <a:latin typeface="微软雅黑" pitchFamily="34" charset="-122"/>
                <a:ea typeface="微软雅黑" pitchFamily="34" charset="-122"/>
              </a:endParaRPr>
            </a:p>
            <a:p>
              <a:pPr algn="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源自英国</a:t>
              </a:r>
              <a:r>
                <a:rPr lang="en-US" altLang="zh-CN" sz="1400" dirty="0" smtClean="0">
                  <a:solidFill>
                    <a:schemeClr val="tx1">
                      <a:alpha val="99000"/>
                    </a:schemeClr>
                  </a:solidFill>
                  <a:latin typeface="微软雅黑" pitchFamily="34" charset="-122"/>
                  <a:ea typeface="微软雅黑" pitchFamily="34" charset="-122"/>
                </a:rPr>
                <a:t>Coda</a:t>
              </a:r>
              <a:r>
                <a:rPr lang="zh-CN" altLang="en-US" sz="1400" dirty="0" smtClean="0">
                  <a:solidFill>
                    <a:schemeClr val="tx1">
                      <a:alpha val="99000"/>
                    </a:schemeClr>
                  </a:solidFill>
                  <a:latin typeface="微软雅黑" pitchFamily="34" charset="-122"/>
                  <a:ea typeface="微软雅黑" pitchFamily="34" charset="-122"/>
                </a:rPr>
                <a:t>研究咨询公司</a:t>
              </a:r>
            </a:p>
          </p:txBody>
        </p:sp>
        <p:sp>
          <p:nvSpPr>
            <p:cNvPr id="5" name="矩形 4"/>
            <p:cNvSpPr/>
            <p:nvPr/>
          </p:nvSpPr>
          <p:spPr bwMode="auto">
            <a:xfrm>
              <a:off x="539552" y="771550"/>
              <a:ext cx="576064" cy="20882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smtClean="0">
                  <a:solidFill>
                    <a:srgbClr val="FFFFFF">
                      <a:alpha val="98824"/>
                    </a:srgbClr>
                  </a:solidFill>
                  <a:latin typeface="微软雅黑" pitchFamily="34" charset="-122"/>
                  <a:ea typeface="微软雅黑" pitchFamily="34" charset="-122"/>
                  <a:cs typeface="Segoe UI" pitchFamily="34" charset="0"/>
                </a:rPr>
                <a:t>大数据的增长速度快</a:t>
              </a:r>
            </a:p>
          </p:txBody>
        </p:sp>
      </p:grpSp>
      <p:grpSp>
        <p:nvGrpSpPr>
          <p:cNvPr id="6" name="组合 7"/>
          <p:cNvGrpSpPr/>
          <p:nvPr/>
        </p:nvGrpSpPr>
        <p:grpSpPr>
          <a:xfrm>
            <a:off x="395536" y="3861048"/>
            <a:ext cx="7972397" cy="2448272"/>
            <a:chOff x="397531" y="2931789"/>
            <a:chExt cx="7972397" cy="2088233"/>
          </a:xfrm>
        </p:grpSpPr>
        <p:sp>
          <p:nvSpPr>
            <p:cNvPr id="34" name="矩形 33"/>
            <p:cNvSpPr/>
            <p:nvPr/>
          </p:nvSpPr>
          <p:spPr bwMode="auto">
            <a:xfrm>
              <a:off x="397531" y="2931790"/>
              <a:ext cx="576064" cy="208823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smtClean="0">
                  <a:solidFill>
                    <a:srgbClr val="FFFFFF">
                      <a:alpha val="98824"/>
                    </a:srgbClr>
                  </a:solidFill>
                  <a:latin typeface="微软雅黑" pitchFamily="34" charset="-122"/>
                  <a:ea typeface="微软雅黑" pitchFamily="34" charset="-122"/>
                  <a:cs typeface="Segoe UI" pitchFamily="34" charset="0"/>
                </a:rPr>
                <a:t>大数据的处理速度快</a:t>
              </a:r>
            </a:p>
          </p:txBody>
        </p:sp>
        <p:sp>
          <p:nvSpPr>
            <p:cNvPr id="36" name="矩形 35"/>
            <p:cNvSpPr/>
            <p:nvPr/>
          </p:nvSpPr>
          <p:spPr bwMode="auto">
            <a:xfrm>
              <a:off x="5004047" y="2931789"/>
              <a:ext cx="3365881" cy="208823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smtClean="0">
                  <a:solidFill>
                    <a:schemeClr val="tx1"/>
                  </a:solidFill>
                  <a:latin typeface="微软雅黑" pitchFamily="34" charset="-122"/>
                  <a:ea typeface="微软雅黑" pitchFamily="34" charset="-122"/>
                </a:rPr>
                <a:t>实时数据流处理</a:t>
              </a:r>
              <a:r>
                <a:rPr lang="zh-CN" altLang="en-US" sz="1400" dirty="0">
                  <a:solidFill>
                    <a:schemeClr val="tx1"/>
                  </a:solidFill>
                  <a:latin typeface="微软雅黑" pitchFamily="34" charset="-122"/>
                  <a:ea typeface="微软雅黑" pitchFamily="34" charset="-122"/>
                </a:rPr>
                <a:t>的</a:t>
              </a:r>
              <a:r>
                <a:rPr lang="zh-CN" altLang="en-US" sz="1400" dirty="0" smtClean="0">
                  <a:solidFill>
                    <a:schemeClr val="tx1"/>
                  </a:solidFill>
                  <a:latin typeface="微软雅黑" pitchFamily="34" charset="-122"/>
                  <a:ea typeface="微软雅黑" pitchFamily="34" charset="-122"/>
                </a:rPr>
                <a:t>要求，是</a:t>
              </a:r>
              <a:r>
                <a:rPr lang="zh-CN" altLang="en-US" sz="1400" dirty="0">
                  <a:solidFill>
                    <a:schemeClr val="tx1"/>
                  </a:solidFill>
                  <a:latin typeface="微软雅黑" pitchFamily="34" charset="-122"/>
                  <a:ea typeface="微软雅黑" pitchFamily="34" charset="-122"/>
                </a:rPr>
                <a:t>区别大数据引用和传统数据仓库</a:t>
              </a:r>
              <a:r>
                <a:rPr lang="zh-CN" altLang="en-US" sz="1400" dirty="0" smtClean="0">
                  <a:solidFill>
                    <a:schemeClr val="tx1"/>
                  </a:solidFill>
                  <a:latin typeface="微软雅黑" pitchFamily="34" charset="-122"/>
                  <a:ea typeface="微软雅黑" pitchFamily="34" charset="-122"/>
                </a:rPr>
                <a:t>技术，</a:t>
              </a:r>
              <a:r>
                <a:rPr lang="en-US" altLang="zh-CN" sz="1400" dirty="0" smtClean="0">
                  <a:solidFill>
                    <a:schemeClr val="tx1"/>
                  </a:solidFill>
                  <a:latin typeface="微软雅黑" pitchFamily="34" charset="-122"/>
                  <a:ea typeface="微软雅黑" pitchFamily="34" charset="-122"/>
                </a:rPr>
                <a:t>BI</a:t>
              </a:r>
              <a:r>
                <a:rPr lang="zh-CN" altLang="en-US" sz="1400" dirty="0">
                  <a:solidFill>
                    <a:schemeClr val="tx1"/>
                  </a:solidFill>
                  <a:latin typeface="微软雅黑" pitchFamily="34" charset="-122"/>
                  <a:ea typeface="微软雅黑" pitchFamily="34" charset="-122"/>
                </a:rPr>
                <a:t>技术的关键差别</a:t>
              </a:r>
              <a:r>
                <a:rPr lang="zh-CN" altLang="en-US" sz="1400" dirty="0" smtClean="0">
                  <a:solidFill>
                    <a:schemeClr val="tx1"/>
                  </a:solidFill>
                  <a:latin typeface="微软雅黑" pitchFamily="34" charset="-122"/>
                  <a:ea typeface="微软雅黑" pitchFamily="34" charset="-122"/>
                </a:rPr>
                <a:t>之一；</a:t>
              </a:r>
              <a:endParaRPr lang="en-US" altLang="zh-CN" sz="1400" dirty="0" smtClean="0">
                <a:solidFill>
                  <a:schemeClr val="tx1"/>
                </a:solidFill>
                <a:latin typeface="微软雅黑" pitchFamily="34" charset="-122"/>
                <a:ea typeface="微软雅黑" pitchFamily="34" charset="-122"/>
              </a:endParaRPr>
            </a:p>
            <a:p>
              <a:pPr marL="285750" indent="-285750">
                <a:buFont typeface="Arial" pitchFamily="34" charset="0"/>
                <a:buChar char="•"/>
              </a:pPr>
              <a:r>
                <a:rPr lang="en-US" altLang="zh-TW" sz="1400" dirty="0">
                  <a:solidFill>
                    <a:schemeClr val="tx1"/>
                  </a:solidFill>
                  <a:latin typeface="微软雅黑" pitchFamily="34" charset="-122"/>
                  <a:ea typeface="微软雅黑" pitchFamily="34" charset="-122"/>
                </a:rPr>
                <a:t>1s </a:t>
              </a:r>
              <a:r>
                <a:rPr lang="zh-CN" altLang="en-US" sz="1400" dirty="0">
                  <a:solidFill>
                    <a:schemeClr val="tx1"/>
                  </a:solidFill>
                  <a:latin typeface="微软雅黑" pitchFamily="34" charset="-122"/>
                  <a:ea typeface="微软雅黑" pitchFamily="34" charset="-122"/>
                </a:rPr>
                <a:t>是临界点，对于大数据应用而言</a:t>
              </a:r>
              <a:r>
                <a:rPr lang="en-US" altLang="zh-CN" sz="1400" dirty="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必须要在</a:t>
              </a: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秒钟内形成答案，否则处理结果就是过时和无效的</a:t>
              </a:r>
              <a:r>
                <a:rPr lang="zh-CN" altLang="en-US" sz="1400" dirty="0" smtClean="0">
                  <a:solidFill>
                    <a:schemeClr val="tx1"/>
                  </a:solidFill>
                  <a:latin typeface="微软雅黑" pitchFamily="34" charset="-122"/>
                  <a:ea typeface="微软雅黑" pitchFamily="34" charset="-122"/>
                </a:rPr>
                <a:t>；</a:t>
              </a:r>
              <a:endParaRPr lang="en-US" altLang="zh-CN" sz="1400" dirty="0">
                <a:solidFill>
                  <a:schemeClr val="tx1"/>
                </a:solidFill>
                <a:latin typeface="微软雅黑" pitchFamily="34" charset="-122"/>
                <a:ea typeface="微软雅黑" pitchFamily="34" charset="-122"/>
              </a:endParaRPr>
            </a:p>
          </p:txBody>
        </p:sp>
        <p:pic>
          <p:nvPicPr>
            <p:cNvPr id="51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17997" y="2931790"/>
              <a:ext cx="3742034" cy="2088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 xmlns:p14="http://schemas.microsoft.com/office/powerpoint/2010/main" val="22873900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Variety</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12"/>
          <p:cNvGrpSpPr/>
          <p:nvPr/>
        </p:nvGrpSpPr>
        <p:grpSpPr>
          <a:xfrm>
            <a:off x="145950" y="1316766"/>
            <a:ext cx="3921995" cy="5098196"/>
            <a:chOff x="251520" y="771550"/>
            <a:chExt cx="4210027" cy="4104456"/>
          </a:xfrm>
        </p:grpSpPr>
        <p:pic>
          <p:nvPicPr>
            <p:cNvPr id="9" name="图片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rot="726562">
              <a:off x="1220010" y="1682519"/>
              <a:ext cx="2273046" cy="2282517"/>
            </a:xfrm>
            <a:prstGeom prst="rect">
              <a:avLst/>
            </a:prstGeom>
          </p:spPr>
        </p:pic>
        <p:sp>
          <p:nvSpPr>
            <p:cNvPr id="33" name="Oval 16"/>
            <p:cNvSpPr/>
            <p:nvPr/>
          </p:nvSpPr>
          <p:spPr bwMode="auto">
            <a:xfrm>
              <a:off x="251520" y="771550"/>
              <a:ext cx="4210027" cy="4104456"/>
            </a:xfrm>
            <a:custGeom>
              <a:avLst/>
              <a:gdLst/>
              <a:ahLst/>
              <a:cxnLst/>
              <a:rect l="l" t="t" r="r" b="b"/>
              <a:pathLst>
                <a:path w="5943600" h="5943600">
                  <a:moveTo>
                    <a:pt x="4472789" y="3522156"/>
                  </a:moveTo>
                  <a:lnTo>
                    <a:pt x="4779795" y="4387806"/>
                  </a:lnTo>
                  <a:lnTo>
                    <a:pt x="5697371" y="4154902"/>
                  </a:lnTo>
                  <a:cubicBezTo>
                    <a:pt x="5241134" y="5207723"/>
                    <a:pt x="4192404" y="5943600"/>
                    <a:pt x="2971800" y="5943600"/>
                  </a:cubicBezTo>
                  <a:cubicBezTo>
                    <a:pt x="1962940" y="5943600"/>
                    <a:pt x="1071494" y="5440889"/>
                    <a:pt x="535845" y="4671218"/>
                  </a:cubicBezTo>
                  <a:lnTo>
                    <a:pt x="853685" y="3775019"/>
                  </a:lnTo>
                  <a:lnTo>
                    <a:pt x="1748295" y="4002094"/>
                  </a:lnTo>
                  <a:cubicBezTo>
                    <a:pt x="2041286" y="4350779"/>
                    <a:pt x="2480709" y="4572000"/>
                    <a:pt x="2971800" y="4572000"/>
                  </a:cubicBezTo>
                  <a:cubicBezTo>
                    <a:pt x="3661935" y="4572000"/>
                    <a:pt x="4250030" y="4135112"/>
                    <a:pt x="4472789" y="3522156"/>
                  </a:cubicBezTo>
                  <a:close/>
                  <a:moveTo>
                    <a:pt x="2637282" y="20024"/>
                  </a:moveTo>
                  <a:lnTo>
                    <a:pt x="3285568" y="731044"/>
                  </a:lnTo>
                  <a:lnTo>
                    <a:pt x="2675538" y="1400107"/>
                  </a:lnTo>
                  <a:cubicBezTo>
                    <a:pt x="1933212" y="1538033"/>
                    <a:pt x="1371600" y="2189331"/>
                    <a:pt x="1371600" y="2971800"/>
                  </a:cubicBezTo>
                  <a:cubicBezTo>
                    <a:pt x="1371600" y="3297726"/>
                    <a:pt x="1469041" y="3600894"/>
                    <a:pt x="1636935" y="3853394"/>
                  </a:cubicBezTo>
                  <a:lnTo>
                    <a:pt x="779243" y="3635689"/>
                  </a:lnTo>
                  <a:lnTo>
                    <a:pt x="455685" y="4548011"/>
                  </a:lnTo>
                  <a:cubicBezTo>
                    <a:pt x="165987" y="4092445"/>
                    <a:pt x="0" y="3551507"/>
                    <a:pt x="0" y="2971800"/>
                  </a:cubicBezTo>
                  <a:cubicBezTo>
                    <a:pt x="0" y="1443666"/>
                    <a:pt x="1153397" y="184923"/>
                    <a:pt x="2637282" y="20024"/>
                  </a:cubicBezTo>
                  <a:close/>
                  <a:moveTo>
                    <a:pt x="2971800" y="0"/>
                  </a:moveTo>
                  <a:cubicBezTo>
                    <a:pt x="4613080" y="0"/>
                    <a:pt x="5943600" y="1330520"/>
                    <a:pt x="5943600" y="2971800"/>
                  </a:cubicBezTo>
                  <a:cubicBezTo>
                    <a:pt x="5943600" y="3341706"/>
                    <a:pt x="5876017" y="3695827"/>
                    <a:pt x="5749326" y="4021280"/>
                  </a:cubicBezTo>
                  <a:lnTo>
                    <a:pt x="4854238" y="4248477"/>
                  </a:lnTo>
                  <a:lnTo>
                    <a:pt x="4529548" y="3332962"/>
                  </a:lnTo>
                  <a:cubicBezTo>
                    <a:pt x="4557823" y="3217128"/>
                    <a:pt x="4572000" y="3096120"/>
                    <a:pt x="4572000" y="2971800"/>
                  </a:cubicBezTo>
                  <a:cubicBezTo>
                    <a:pt x="4572000" y="2088034"/>
                    <a:pt x="3855566" y="1371600"/>
                    <a:pt x="2971800" y="1371600"/>
                  </a:cubicBezTo>
                  <a:lnTo>
                    <a:pt x="2854079" y="1377545"/>
                  </a:lnTo>
                  <a:lnTo>
                    <a:pt x="3443538" y="731044"/>
                  </a:lnTo>
                  <a:lnTo>
                    <a:pt x="2783007" y="6594"/>
                  </a:lnTo>
                  <a:cubicBezTo>
                    <a:pt x="2845406" y="1987"/>
                    <a:pt x="2908371" y="0"/>
                    <a:pt x="2971800" y="0"/>
                  </a:cubicBezTo>
                  <a:close/>
                </a:path>
              </a:pathLst>
            </a:cu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rtlCol="0" anchor="ctr"/>
            <a:lstStyle/>
            <a:p>
              <a:pPr algn="ctr" defTabSz="570402"/>
              <a:endParaRPr lang="en-US" dirty="0">
                <a:solidFill>
                  <a:schemeClr val="tx1"/>
                </a:solidFill>
                <a:latin typeface="Segoe UI Light" pitchFamily="34" charset="0"/>
                <a:ea typeface="ＭＳ Ｐゴシック" pitchFamily="-65" charset="-128"/>
              </a:endParaRPr>
            </a:p>
          </p:txBody>
        </p:sp>
        <p:sp>
          <p:nvSpPr>
            <p:cNvPr id="2" name="TextBox 1"/>
            <p:cNvSpPr txBox="1"/>
            <p:nvPr/>
          </p:nvSpPr>
          <p:spPr>
            <a:xfrm>
              <a:off x="1584615" y="4011910"/>
              <a:ext cx="1543838" cy="594684"/>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行业</a:t>
              </a:r>
              <a:r>
                <a:rPr lang="en-US" altLang="zh-CN" dirty="0" smtClean="0">
                  <a:solidFill>
                    <a:schemeClr val="tx1">
                      <a:alpha val="99000"/>
                    </a:schemeClr>
                  </a:solidFill>
                  <a:latin typeface="微软雅黑" pitchFamily="34" charset="-122"/>
                  <a:ea typeface="微软雅黑" pitchFamily="34" charset="-122"/>
                </a:rPr>
                <a:t>/</a:t>
              </a:r>
              <a:r>
                <a:rPr lang="zh-CN" altLang="en-US" dirty="0" smtClean="0">
                  <a:solidFill>
                    <a:schemeClr val="tx1">
                      <a:alpha val="99000"/>
                    </a:schemeClr>
                  </a:solidFill>
                  <a:latin typeface="微软雅黑" pitchFamily="34" charset="-122"/>
                  <a:ea typeface="微软雅黑" pitchFamily="34" charset="-122"/>
                </a:rPr>
                <a:t>企业内</a:t>
              </a:r>
              <a:endParaRPr lang="en-US" altLang="zh-CN" dirty="0" smtClean="0">
                <a:solidFill>
                  <a:schemeClr val="tx1">
                    <a:alpha val="99000"/>
                  </a:schemeClr>
                </a:solidFill>
                <a:latin typeface="微软雅黑" pitchFamily="34" charset="-122"/>
                <a:ea typeface="微软雅黑" pitchFamily="34" charset="-122"/>
              </a:endParaRPr>
            </a:p>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数据</a:t>
              </a:r>
            </a:p>
          </p:txBody>
        </p:sp>
        <p:sp>
          <p:nvSpPr>
            <p:cNvPr id="43" name="TextBox 42"/>
            <p:cNvSpPr txBox="1"/>
            <p:nvPr/>
          </p:nvSpPr>
          <p:spPr>
            <a:xfrm rot="3927675">
              <a:off x="3269636" y="1957781"/>
              <a:ext cx="10778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互联网数据</a:t>
              </a:r>
            </a:p>
          </p:txBody>
        </p:sp>
        <p:sp>
          <p:nvSpPr>
            <p:cNvPr id="44" name="TextBox 43"/>
            <p:cNvSpPr txBox="1"/>
            <p:nvPr/>
          </p:nvSpPr>
          <p:spPr>
            <a:xfrm rot="18058455">
              <a:off x="459169" y="1800323"/>
              <a:ext cx="10778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a:solidFill>
                    <a:schemeClr val="tx1">
                      <a:alpha val="99000"/>
                    </a:schemeClr>
                  </a:solidFill>
                  <a:latin typeface="微软雅黑" pitchFamily="34" charset="-122"/>
                  <a:ea typeface="微软雅黑" pitchFamily="34" charset="-122"/>
                </a:rPr>
                <a:t>物</a:t>
              </a:r>
              <a:r>
                <a:rPr lang="zh-CN" altLang="en-US" dirty="0" smtClean="0">
                  <a:solidFill>
                    <a:schemeClr val="tx1">
                      <a:alpha val="99000"/>
                    </a:schemeClr>
                  </a:solidFill>
                  <a:latin typeface="微软雅黑" pitchFamily="34" charset="-122"/>
                  <a:ea typeface="微软雅黑" pitchFamily="34" charset="-122"/>
                </a:rPr>
                <a:t>联网数据</a:t>
              </a:r>
            </a:p>
          </p:txBody>
        </p:sp>
        <p:sp>
          <p:nvSpPr>
            <p:cNvPr id="12" name="椭圆 11"/>
            <p:cNvSpPr/>
            <p:nvPr/>
          </p:nvSpPr>
          <p:spPr bwMode="auto">
            <a:xfrm>
              <a:off x="1708461" y="2190698"/>
              <a:ext cx="1296144" cy="1296144"/>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600" dirty="0">
                  <a:solidFill>
                    <a:schemeClr val="tx1">
                      <a:alpha val="99000"/>
                    </a:schemeClr>
                  </a:solidFill>
                  <a:latin typeface="微软雅黑" pitchFamily="34" charset="-122"/>
                  <a:ea typeface="微软雅黑" pitchFamily="34" charset="-122"/>
                </a:rPr>
                <a:t>大</a:t>
              </a:r>
              <a:r>
                <a:rPr lang="zh-CN" altLang="en-US" sz="1600" dirty="0" smtClean="0">
                  <a:solidFill>
                    <a:schemeClr val="tx1">
                      <a:alpha val="99000"/>
                    </a:schemeClr>
                  </a:solidFill>
                  <a:latin typeface="微软雅黑" pitchFamily="34" charset="-122"/>
                  <a:ea typeface="微软雅黑" pitchFamily="34" charset="-122"/>
                </a:rPr>
                <a:t>数据</a:t>
              </a:r>
              <a:endParaRPr lang="zh-CN" altLang="en-US" sz="1600" dirty="0">
                <a:solidFill>
                  <a:schemeClr val="tx1">
                    <a:alpha val="99000"/>
                  </a:schemeClr>
                </a:solidFill>
                <a:latin typeface="微软雅黑" pitchFamily="34" charset="-122"/>
                <a:ea typeface="微软雅黑" pitchFamily="34" charset="-122"/>
              </a:endParaRPr>
            </a:p>
          </p:txBody>
        </p:sp>
      </p:grpSp>
      <p:grpSp>
        <p:nvGrpSpPr>
          <p:cNvPr id="4" name="组合 16"/>
          <p:cNvGrpSpPr/>
          <p:nvPr/>
        </p:nvGrpSpPr>
        <p:grpSpPr>
          <a:xfrm>
            <a:off x="4283968" y="1927690"/>
            <a:ext cx="4680520" cy="1068911"/>
            <a:chOff x="4283968" y="1445767"/>
            <a:chExt cx="4680520" cy="801683"/>
          </a:xfrm>
        </p:grpSpPr>
        <p:sp>
          <p:nvSpPr>
            <p:cNvPr id="46" name="Rectangle 22"/>
            <p:cNvSpPr/>
            <p:nvPr/>
          </p:nvSpPr>
          <p:spPr>
            <a:xfrm>
              <a:off x="4283968" y="1445767"/>
              <a:ext cx="1437621" cy="801683"/>
            </a:xfrm>
            <a:prstGeom prst="rect">
              <a:avLst/>
            </a:prstGeom>
            <a:pattFill prst="ltUpDiag">
              <a:fgClr>
                <a:schemeClr val="accent1"/>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smtClean="0">
                  <a:ln>
                    <a:solidFill>
                      <a:srgbClr val="FFFFFF">
                        <a:alpha val="0"/>
                      </a:srgbClr>
                    </a:solidFill>
                  </a:ln>
                  <a:solidFill>
                    <a:srgbClr val="FFFFFF"/>
                  </a:solidFill>
                  <a:latin typeface="微软雅黑" pitchFamily="34" charset="-122"/>
                  <a:ea typeface="微软雅黑" pitchFamily="34" charset="-122"/>
                </a:rPr>
                <a:t>数据来源多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47" name="Rectangle 18"/>
            <p:cNvSpPr/>
            <p:nvPr>
              <p:custDataLst>
                <p:tags r:id="rId3"/>
              </p:custDataLst>
            </p:nvPr>
          </p:nvSpPr>
          <p:spPr>
            <a:xfrm>
              <a:off x="4283969" y="1445767"/>
              <a:ext cx="4680519" cy="80168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14" name="TextBox 13"/>
            <p:cNvSpPr txBox="1"/>
            <p:nvPr/>
          </p:nvSpPr>
          <p:spPr>
            <a:xfrm>
              <a:off x="5721589" y="148108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企业内部多个应用系统的数据、互联网和物联网的兴起，带来了微博、社交网站、传感器等多种来源。</a:t>
              </a:r>
            </a:p>
          </p:txBody>
        </p:sp>
      </p:grpSp>
      <p:grpSp>
        <p:nvGrpSpPr>
          <p:cNvPr id="5" name="组合 15"/>
          <p:cNvGrpSpPr/>
          <p:nvPr/>
        </p:nvGrpSpPr>
        <p:grpSpPr>
          <a:xfrm>
            <a:off x="4283968" y="3140969"/>
            <a:ext cx="4680521" cy="1280351"/>
            <a:chOff x="4283967" y="2355726"/>
            <a:chExt cx="4680521" cy="960263"/>
          </a:xfrm>
        </p:grpSpPr>
        <p:sp>
          <p:nvSpPr>
            <p:cNvPr id="48" name="Rectangle 22"/>
            <p:cNvSpPr/>
            <p:nvPr/>
          </p:nvSpPr>
          <p:spPr>
            <a:xfrm>
              <a:off x="4283967" y="2355726"/>
              <a:ext cx="1437621" cy="960263"/>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rPr>
                <a:t>数据类型多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49" name="Rectangle 18"/>
            <p:cNvSpPr/>
            <p:nvPr>
              <p:custDataLst>
                <p:tags r:id="rId2"/>
              </p:custDataLst>
            </p:nvPr>
          </p:nvSpPr>
          <p:spPr>
            <a:xfrm>
              <a:off x="4283968" y="2355726"/>
              <a:ext cx="4680519" cy="96026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52" name="TextBox 51"/>
            <p:cNvSpPr txBox="1"/>
            <p:nvPr/>
          </p:nvSpPr>
          <p:spPr>
            <a:xfrm>
              <a:off x="5721591" y="2355726"/>
              <a:ext cx="3242897" cy="720197"/>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保存在关系数据库中的结构化数据只占少数，</a:t>
              </a:r>
              <a:r>
                <a:rPr lang="en-US" altLang="zh-CN" sz="1400" dirty="0" smtClean="0">
                  <a:solidFill>
                    <a:schemeClr val="tx1">
                      <a:alpha val="99000"/>
                    </a:schemeClr>
                  </a:solidFill>
                  <a:latin typeface="微软雅黑" pitchFamily="34" charset="-122"/>
                  <a:ea typeface="微软雅黑" pitchFamily="34" charset="-122"/>
                </a:rPr>
                <a:t>70~80%</a:t>
              </a:r>
              <a:r>
                <a:rPr lang="zh-CN" altLang="en-US" sz="1400" dirty="0" smtClean="0">
                  <a:solidFill>
                    <a:schemeClr val="tx1">
                      <a:alpha val="99000"/>
                    </a:schemeClr>
                  </a:solidFill>
                  <a:latin typeface="微软雅黑" pitchFamily="34" charset="-122"/>
                  <a:ea typeface="微软雅黑" pitchFamily="34" charset="-122"/>
                </a:rPr>
                <a:t>的数据是如图片、音频、视频、模型、连接信息、文档等非结构化和半结构化数据。</a:t>
              </a:r>
            </a:p>
          </p:txBody>
        </p:sp>
      </p:grpSp>
      <p:grpSp>
        <p:nvGrpSpPr>
          <p:cNvPr id="6" name="组合 14"/>
          <p:cNvGrpSpPr/>
          <p:nvPr/>
        </p:nvGrpSpPr>
        <p:grpSpPr>
          <a:xfrm>
            <a:off x="4283966" y="4581129"/>
            <a:ext cx="4680520" cy="1021820"/>
            <a:chOff x="4283966" y="3435846"/>
            <a:chExt cx="4680520" cy="766365"/>
          </a:xfrm>
        </p:grpSpPr>
        <p:sp>
          <p:nvSpPr>
            <p:cNvPr id="50" name="Rectangle 22"/>
            <p:cNvSpPr/>
            <p:nvPr/>
          </p:nvSpPr>
          <p:spPr>
            <a:xfrm>
              <a:off x="4283966" y="3436565"/>
              <a:ext cx="1437621" cy="765646"/>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smtClean="0">
                  <a:ln>
                    <a:solidFill>
                      <a:srgbClr val="FFFFFF">
                        <a:alpha val="0"/>
                      </a:srgbClr>
                    </a:solidFill>
                  </a:ln>
                  <a:solidFill>
                    <a:srgbClr val="FFFFFF"/>
                  </a:solidFill>
                  <a:latin typeface="微软雅黑" pitchFamily="34" charset="-122"/>
                  <a:ea typeface="微软雅黑" pitchFamily="34" charset="-122"/>
                </a:rPr>
                <a:t>关联性</a:t>
              </a: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rPr>
                <a:t>强</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51" name="Rectangle 18"/>
            <p:cNvSpPr/>
            <p:nvPr>
              <p:custDataLst>
                <p:tags r:id="rId1"/>
              </p:custDataLst>
            </p:nvPr>
          </p:nvSpPr>
          <p:spPr>
            <a:xfrm>
              <a:off x="4283967" y="3436564"/>
              <a:ext cx="4680519" cy="765647"/>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53" name="TextBox 52"/>
            <p:cNvSpPr txBox="1"/>
            <p:nvPr/>
          </p:nvSpPr>
          <p:spPr>
            <a:xfrm>
              <a:off x="5721587" y="343584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数据之间频繁交互，比如游客在旅行途中上传的图片和日志，就与游客的位置、行程等信息有了很强的关联性。</a:t>
              </a:r>
            </a:p>
          </p:txBody>
        </p:sp>
      </p:grpSp>
    </p:spTree>
    <p:extLst>
      <p:ext uri="{BB962C8B-B14F-4D97-AF65-F5344CB8AC3E}">
        <p14:creationId xmlns="" xmlns:p14="http://schemas.microsoft.com/office/powerpoint/2010/main" val="2205034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1043608" y="228609"/>
            <a:ext cx="7709766" cy="498599"/>
          </a:xfrm>
        </p:spPr>
        <p:txBody>
          <a:bodyPr/>
          <a:lstStyle/>
          <a:p>
            <a:r>
              <a:rPr lang="zh-CN" altLang="en-US" dirty="0" smtClean="0">
                <a:latin typeface="黑体" pitchFamily="49" charset="-122"/>
                <a:ea typeface="黑体" pitchFamily="49" charset="-122"/>
              </a:rPr>
              <a:t>引言 </a:t>
            </a:r>
            <a:r>
              <a:rPr lang="en-US" altLang="zh-CN" dirty="0" smtClean="0">
                <a:latin typeface="黑体" pitchFamily="49" charset="-122"/>
                <a:ea typeface="黑体" pitchFamily="49" charset="-122"/>
              </a:rPr>
              <a:t>→ </a:t>
            </a:r>
            <a:r>
              <a:rPr lang="zh-CN" altLang="en-US" dirty="0" smtClean="0">
                <a:latin typeface="黑体" pitchFamily="49" charset="-122"/>
                <a:ea typeface="黑体" pitchFamily="49" charset="-122"/>
              </a:rPr>
              <a:t>电影</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点球成金</a:t>
            </a:r>
            <a:r>
              <a:rPr lang="en-US" altLang="zh-CN"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15617" y="2276871"/>
            <a:ext cx="1962965" cy="3932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50360" y="2276871"/>
            <a:ext cx="1962000" cy="39307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矩形 9"/>
          <p:cNvSpPr/>
          <p:nvPr/>
        </p:nvSpPr>
        <p:spPr bwMode="auto">
          <a:xfrm>
            <a:off x="3203848" y="2276871"/>
            <a:ext cx="2520000" cy="1966320"/>
          </a:xfrm>
          <a:prstGeom prst="rect">
            <a:avLst/>
          </a:prstGeom>
          <a:solidFill>
            <a:schemeClr val="accent6">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smtClean="0">
                <a:solidFill>
                  <a:srgbClr val="FFFFFF">
                    <a:alpha val="98824"/>
                  </a:srgbClr>
                </a:solidFill>
                <a:latin typeface="微软雅黑" pitchFamily="34" charset="-122"/>
                <a:ea typeface="微软雅黑" pitchFamily="34" charset="-122"/>
                <a:cs typeface="Segoe UI" pitchFamily="34" charset="0"/>
              </a:rPr>
              <a:t>基于历史数据，利用数据建模定量分析不同球员特点，合理搭配，重新组队；</a:t>
            </a:r>
          </a:p>
        </p:txBody>
      </p:sp>
      <p:sp>
        <p:nvSpPr>
          <p:cNvPr id="40" name="矩形 39"/>
          <p:cNvSpPr/>
          <p:nvPr/>
        </p:nvSpPr>
        <p:spPr bwMode="auto">
          <a:xfrm>
            <a:off x="3203848" y="4389106"/>
            <a:ext cx="2520000" cy="1820405"/>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smtClean="0">
                <a:solidFill>
                  <a:srgbClr val="FFFFFF">
                    <a:alpha val="98824"/>
                  </a:srgbClr>
                </a:solidFill>
                <a:latin typeface="微软雅黑" pitchFamily="34" charset="-122"/>
                <a:ea typeface="微软雅黑" pitchFamily="34" charset="-122"/>
                <a:cs typeface="Segoe UI" pitchFamily="34" charset="0"/>
              </a:rPr>
              <a:t>打破传统思维，通过分析比赛数据，寻找“性价比”最高球员，运用数据取得成功；</a:t>
            </a:r>
          </a:p>
        </p:txBody>
      </p:sp>
      <p:sp>
        <p:nvSpPr>
          <p:cNvPr id="2" name="矩形 1"/>
          <p:cNvSpPr/>
          <p:nvPr/>
        </p:nvSpPr>
        <p:spPr bwMode="auto">
          <a:xfrm>
            <a:off x="1115616" y="1052736"/>
            <a:ext cx="6696744" cy="1128125"/>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600" dirty="0">
                <a:solidFill>
                  <a:schemeClr val="tx1">
                    <a:alpha val="99000"/>
                  </a:schemeClr>
                </a:solidFill>
                <a:latin typeface="微软雅黑" pitchFamily="34" charset="-122"/>
                <a:ea typeface="微软雅黑" pitchFamily="34" charset="-122"/>
              </a:rPr>
              <a:t>布拉德</a:t>
            </a:r>
            <a:r>
              <a:rPr lang="en-US" altLang="zh-CN" sz="1600" dirty="0">
                <a:solidFill>
                  <a:schemeClr val="tx1">
                    <a:alpha val="99000"/>
                  </a:schemeClr>
                </a:solidFill>
                <a:latin typeface="微软雅黑" pitchFamily="34" charset="-122"/>
                <a:ea typeface="微软雅黑" pitchFamily="34" charset="-122"/>
              </a:rPr>
              <a:t>•</a:t>
            </a:r>
            <a:r>
              <a:rPr lang="zh-CN" altLang="en-US" sz="1600" dirty="0">
                <a:solidFill>
                  <a:schemeClr val="tx1">
                    <a:alpha val="99000"/>
                  </a:schemeClr>
                </a:solidFill>
                <a:latin typeface="微软雅黑" pitchFamily="34" charset="-122"/>
                <a:ea typeface="微软雅黑" pitchFamily="34" charset="-122"/>
              </a:rPr>
              <a:t>皮特主演的</a:t>
            </a:r>
            <a:r>
              <a:rPr lang="en-US" altLang="zh-CN" sz="1600" dirty="0">
                <a:solidFill>
                  <a:schemeClr val="tx1">
                    <a:alpha val="99000"/>
                  </a:schemeClr>
                </a:solidFill>
                <a:latin typeface="微软雅黑" pitchFamily="34" charset="-122"/>
                <a:ea typeface="微软雅黑" pitchFamily="34" charset="-122"/>
              </a:rPr>
              <a:t>《</a:t>
            </a:r>
            <a:r>
              <a:rPr lang="zh-CN" altLang="en-US" sz="1600" dirty="0">
                <a:solidFill>
                  <a:schemeClr val="tx1">
                    <a:alpha val="99000"/>
                  </a:schemeClr>
                </a:solidFill>
                <a:latin typeface="微软雅黑" pitchFamily="34" charset="-122"/>
                <a:ea typeface="微软雅黑" pitchFamily="34" charset="-122"/>
              </a:rPr>
              <a:t>点球成金</a:t>
            </a:r>
            <a:r>
              <a:rPr lang="en-US" altLang="zh-CN" sz="1600" dirty="0">
                <a:solidFill>
                  <a:schemeClr val="tx1">
                    <a:alpha val="99000"/>
                  </a:schemeClr>
                </a:solidFill>
                <a:latin typeface="微软雅黑" pitchFamily="34" charset="-122"/>
                <a:ea typeface="微软雅黑" pitchFamily="34" charset="-122"/>
              </a:rPr>
              <a:t>》</a:t>
            </a:r>
            <a:r>
              <a:rPr lang="zh-CN" altLang="en-US" sz="1600" dirty="0">
                <a:solidFill>
                  <a:schemeClr val="tx1">
                    <a:alpha val="99000"/>
                  </a:schemeClr>
                </a:solidFill>
                <a:latin typeface="微软雅黑" pitchFamily="34" charset="-122"/>
                <a:ea typeface="微软雅黑" pitchFamily="34" charset="-122"/>
              </a:rPr>
              <a:t>是一部美国奥斯卡获奖影片，所讲述的是皮特扮演的棒球队总经理利用计算机数据分析，对球队进行了翻天覆地的改造，让一家不起眼的小球队能够取得巨大的成功。 </a:t>
            </a:r>
          </a:p>
        </p:txBody>
      </p:sp>
    </p:spTree>
    <p:extLst>
      <p:ext uri="{BB962C8B-B14F-4D97-AF65-F5344CB8AC3E}">
        <p14:creationId xmlns="" xmlns:p14="http://schemas.microsoft.com/office/powerpoint/2010/main" val="32625216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0-#ppt_w/2"/>
                                          </p:val>
                                        </p:tav>
                                        <p:tav tm="100000">
                                          <p:val>
                                            <p:strVal val="#ppt_x"/>
                                          </p:val>
                                        </p:tav>
                                      </p:tavLst>
                                    </p:anim>
                                    <p:anim calcmode="lin" valueType="num">
                                      <p:cBhvr additive="base">
                                        <p:cTn id="13" dur="2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250" fill="hold"/>
                                        <p:tgtEl>
                                          <p:spTgt spid="40"/>
                                        </p:tgtEl>
                                        <p:attrNameLst>
                                          <p:attrName>ppt_x</p:attrName>
                                        </p:attrNameLst>
                                      </p:cBhvr>
                                      <p:tavLst>
                                        <p:tav tm="0">
                                          <p:val>
                                            <p:strVal val="0-#ppt_w/2"/>
                                          </p:val>
                                        </p:tav>
                                        <p:tav tm="100000">
                                          <p:val>
                                            <p:strVal val="#ppt_x"/>
                                          </p:val>
                                        </p:tav>
                                      </p:tavLst>
                                    </p:anim>
                                    <p:anim calcmode="lin" valueType="num">
                                      <p:cBhvr additive="base">
                                        <p:cTn id="18" dur="250" fill="hold"/>
                                        <p:tgtEl>
                                          <p:spTgt spid="4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500"/>
                                  </p:stCondLst>
                                  <p:childTnLst>
                                    <p:set>
                                      <p:cBhvr>
                                        <p:cTn id="20" dur="1" fill="hold">
                                          <p:stCondLst>
                                            <p:cond delay="0"/>
                                          </p:stCondLst>
                                        </p:cTn>
                                        <p:tgtEl>
                                          <p:spTgt spid="2050"/>
                                        </p:tgtEl>
                                        <p:attrNameLst>
                                          <p:attrName>style.visibility</p:attrName>
                                        </p:attrNameLst>
                                      </p:cBhvr>
                                      <p:to>
                                        <p:strVal val="visible"/>
                                      </p:to>
                                    </p:set>
                                    <p:anim calcmode="lin" valueType="num">
                                      <p:cBhvr additive="base">
                                        <p:cTn id="21" dur="500" fill="hold"/>
                                        <p:tgtEl>
                                          <p:spTgt spid="2050"/>
                                        </p:tgtEl>
                                        <p:attrNameLst>
                                          <p:attrName>ppt_x</p:attrName>
                                        </p:attrNameLst>
                                      </p:cBhvr>
                                      <p:tavLst>
                                        <p:tav tm="0">
                                          <p:val>
                                            <p:strVal val="0-#ppt_w/2"/>
                                          </p:val>
                                        </p:tav>
                                        <p:tav tm="100000">
                                          <p:val>
                                            <p:strVal val="#ppt_x"/>
                                          </p:val>
                                        </p:tav>
                                      </p:tavLst>
                                    </p:anim>
                                    <p:anim calcmode="lin" valueType="num">
                                      <p:cBhvr additive="base">
                                        <p:cTn id="22" dur="500" fill="hold"/>
                                        <p:tgtEl>
                                          <p:spTgt spid="2050"/>
                                        </p:tgtEl>
                                        <p:attrNameLst>
                                          <p:attrName>ppt_y</p:attrName>
                                        </p:attrNameLst>
                                      </p:cBhvr>
                                      <p:tavLst>
                                        <p:tav tm="0">
                                          <p:val>
                                            <p:strVal val="#ppt_y"/>
                                          </p:val>
                                        </p:tav>
                                        <p:tav tm="100000">
                                          <p:val>
                                            <p:strVal val="#ppt_y"/>
                                          </p:val>
                                        </p:tav>
                                      </p:tavLst>
                                    </p:anim>
                                  </p:childTnLst>
                                </p:cTn>
                              </p:par>
                            </p:childTnLst>
                          </p:cTn>
                        </p:par>
                        <p:par>
                          <p:cTn id="23" fill="hold">
                            <p:stCondLst>
                              <p:cond delay="1750"/>
                            </p:stCondLst>
                            <p:childTnLst>
                              <p:par>
                                <p:cTn id="24" presetID="2" presetClass="entr" presetSubtype="2" fill="hold" nodeType="afterEffect">
                                  <p:stCondLst>
                                    <p:cond delay="0"/>
                                  </p:stCondLst>
                                  <p:childTnLst>
                                    <p:set>
                                      <p:cBhvr>
                                        <p:cTn id="25" dur="1" fill="hold">
                                          <p:stCondLst>
                                            <p:cond delay="0"/>
                                          </p:stCondLst>
                                        </p:cTn>
                                        <p:tgtEl>
                                          <p:spTgt spid="2051"/>
                                        </p:tgtEl>
                                        <p:attrNameLst>
                                          <p:attrName>style.visibility</p:attrName>
                                        </p:attrNameLst>
                                      </p:cBhvr>
                                      <p:to>
                                        <p:strVal val="visible"/>
                                      </p:to>
                                    </p:set>
                                    <p:anim calcmode="lin" valueType="num">
                                      <p:cBhvr additive="base">
                                        <p:cTn id="26" dur="500" fill="hold"/>
                                        <p:tgtEl>
                                          <p:spTgt spid="2051"/>
                                        </p:tgtEl>
                                        <p:attrNameLst>
                                          <p:attrName>ppt_x</p:attrName>
                                        </p:attrNameLst>
                                      </p:cBhvr>
                                      <p:tavLst>
                                        <p:tav tm="0">
                                          <p:val>
                                            <p:strVal val="1+#ppt_w/2"/>
                                          </p:val>
                                        </p:tav>
                                        <p:tav tm="100000">
                                          <p:val>
                                            <p:strVal val="#ppt_x"/>
                                          </p:val>
                                        </p:tav>
                                      </p:tavLst>
                                    </p:anim>
                                    <p:anim calcmode="lin" valueType="num">
                                      <p:cBhvr additive="base">
                                        <p:cTn id="27"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0" grpId="0"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Value</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pic>
        <p:nvPicPr>
          <p:cNvPr id="71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03648" y="2660915"/>
            <a:ext cx="6264696" cy="37171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矩形 23"/>
          <p:cNvSpPr/>
          <p:nvPr/>
        </p:nvSpPr>
        <p:spPr bwMode="auto">
          <a:xfrm>
            <a:off x="1403648" y="1700808"/>
            <a:ext cx="6264696" cy="816089"/>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a:solidFill>
                  <a:schemeClr val="tx1"/>
                </a:solidFill>
                <a:latin typeface="微软雅黑" pitchFamily="34" charset="-122"/>
                <a:ea typeface="微软雅黑" pitchFamily="34" charset="-122"/>
              </a:rPr>
              <a:t>挖掘大数据的价值类似</a:t>
            </a:r>
            <a:r>
              <a:rPr lang="zh-CN" altLang="en-US" sz="1400" dirty="0" smtClean="0">
                <a:solidFill>
                  <a:schemeClr val="tx1"/>
                </a:solidFill>
                <a:latin typeface="微软雅黑" pitchFamily="34" charset="-122"/>
                <a:ea typeface="微软雅黑" pitchFamily="34" charset="-122"/>
              </a:rPr>
              <a:t>沙里淘金，从</a:t>
            </a:r>
            <a:r>
              <a:rPr lang="zh-CN" altLang="en-US" sz="1400" dirty="0">
                <a:solidFill>
                  <a:schemeClr val="tx1"/>
                </a:solidFill>
                <a:latin typeface="微软雅黑" pitchFamily="34" charset="-122"/>
                <a:ea typeface="微软雅黑" pitchFamily="34" charset="-122"/>
              </a:rPr>
              <a:t>海量数据中挖掘稀疏但珍贵的</a:t>
            </a:r>
            <a:r>
              <a:rPr lang="zh-CN" altLang="en-US" sz="1400" dirty="0" smtClean="0">
                <a:solidFill>
                  <a:schemeClr val="tx1"/>
                </a:solidFill>
                <a:latin typeface="微软雅黑" pitchFamily="34" charset="-122"/>
                <a:ea typeface="微软雅黑" pitchFamily="34" charset="-122"/>
              </a:rPr>
              <a:t>信息；</a:t>
            </a:r>
            <a:endParaRPr lang="en-US" altLang="zh-CN" sz="1400" dirty="0">
              <a:solidFill>
                <a:schemeClr val="tx1"/>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tx1"/>
                </a:solidFill>
                <a:latin typeface="微软雅黑" pitchFamily="34" charset="-122"/>
                <a:ea typeface="微软雅黑" pitchFamily="34" charset="-122"/>
              </a:rPr>
              <a:t>价值密度</a:t>
            </a:r>
            <a:r>
              <a:rPr lang="zh-CN" altLang="en-US" sz="1400" dirty="0" smtClean="0">
                <a:solidFill>
                  <a:schemeClr val="tx1"/>
                </a:solidFill>
                <a:latin typeface="微软雅黑" pitchFamily="34" charset="-122"/>
                <a:ea typeface="微软雅黑" pitchFamily="34" charset="-122"/>
              </a:rPr>
              <a:t>低，是</a:t>
            </a:r>
            <a:r>
              <a:rPr lang="zh-CN" altLang="en-US" sz="1400" dirty="0">
                <a:solidFill>
                  <a:schemeClr val="tx1"/>
                </a:solidFill>
                <a:latin typeface="微软雅黑" pitchFamily="34" charset="-122"/>
                <a:ea typeface="微软雅黑" pitchFamily="34" charset="-122"/>
              </a:rPr>
              <a:t>大数据的一个典型</a:t>
            </a:r>
            <a:r>
              <a:rPr lang="zh-CN" altLang="en-US" sz="1400" dirty="0" smtClean="0">
                <a:solidFill>
                  <a:schemeClr val="tx1"/>
                </a:solidFill>
                <a:latin typeface="微软雅黑" pitchFamily="34" charset="-122"/>
                <a:ea typeface="微软雅黑" pitchFamily="34" charset="-122"/>
              </a:rPr>
              <a:t>特征；</a:t>
            </a:r>
            <a:endParaRPr lang="en-US" altLang="zh-CN" sz="1400" dirty="0">
              <a:solidFill>
                <a:schemeClr val="tx1"/>
              </a:solidFill>
              <a:latin typeface="微软雅黑" pitchFamily="34" charset="-122"/>
              <a:ea typeface="微软雅黑" pitchFamily="34" charset="-122"/>
            </a:endParaRPr>
          </a:p>
        </p:txBody>
      </p:sp>
      <p:sp>
        <p:nvSpPr>
          <p:cNvPr id="5" name="TextBox 1"/>
          <p:cNvSpPr txBox="1"/>
          <p:nvPr/>
        </p:nvSpPr>
        <p:spPr>
          <a:xfrm>
            <a:off x="1115616" y="1085233"/>
            <a:ext cx="5477462" cy="399551"/>
          </a:xfrm>
          <a:prstGeom prst="rect">
            <a:avLst/>
          </a:prstGeom>
          <a:noFill/>
        </p:spPr>
        <p:txBody>
          <a:bodyPr wrap="none" lIns="0" tIns="0" rIns="0" bIns="40087" rtlCol="0">
            <a:spAutoFit/>
          </a:bodyPr>
          <a:lstStyle/>
          <a:p>
            <a:pPr>
              <a:lnSpc>
                <a:spcPts val="526"/>
              </a:lnSpc>
              <a:tabLst>
                <a:tab pos="1013318" algn="l"/>
              </a:tabLst>
            </a:pPr>
            <a:r>
              <a:rPr lang="en-US" altLang="zh-CN" sz="2500" b="1" dirty="0" smtClean="0">
                <a:solidFill>
                  <a:srgbClr val="000000"/>
                </a:solidFill>
                <a:latin typeface="+mj-ea"/>
                <a:ea typeface="+mj-ea"/>
                <a:cs typeface="微软雅黑" pitchFamily="18" charset="0"/>
              </a:rPr>
              <a:t>大数据不仅仅是技术，关键是产生价值</a:t>
            </a:r>
          </a:p>
          <a:p>
            <a:pPr>
              <a:lnSpc>
                <a:spcPts val="877"/>
              </a:lnSpc>
            </a:pPr>
            <a:endParaRPr lang="en-US" altLang="zh-CN" b="1" dirty="0" smtClean="0">
              <a:latin typeface="+mj-ea"/>
              <a:ea typeface="+mj-ea"/>
            </a:endParaRPr>
          </a:p>
          <a:p>
            <a:pPr>
              <a:lnSpc>
                <a:spcPts val="877"/>
              </a:lnSpc>
            </a:pPr>
            <a:endParaRPr lang="en-US" altLang="zh-CN" dirty="0" smtClean="0">
              <a:latin typeface="+mj-ea"/>
              <a:ea typeface="+mj-ea"/>
            </a:endParaRPr>
          </a:p>
          <a:p>
            <a:pPr>
              <a:lnSpc>
                <a:spcPts val="526"/>
              </a:lnSpc>
              <a:tabLst>
                <a:tab pos="1013318" algn="l"/>
              </a:tabLst>
            </a:pPr>
            <a:r>
              <a:rPr lang="en-US" altLang="zh-CN" dirty="0" err="1" smtClean="0">
                <a:solidFill>
                  <a:srgbClr val="FF1414"/>
                </a:solidFill>
                <a:latin typeface="+mj-ea"/>
                <a:ea typeface="+mj-ea"/>
                <a:cs typeface="微软雅黑" pitchFamily="18" charset="0"/>
              </a:rPr>
              <a:t>可以从各个层面进行优化，更要考虑整体</a:t>
            </a:r>
            <a:endParaRPr lang="en-US" altLang="zh-CN" dirty="0" smtClean="0">
              <a:latin typeface="+mj-ea"/>
              <a:ea typeface="+mj-ea"/>
            </a:endParaRPr>
          </a:p>
        </p:txBody>
      </p:sp>
    </p:spTree>
    <p:extLst>
      <p:ext uri="{BB962C8B-B14F-4D97-AF65-F5344CB8AC3E}">
        <p14:creationId xmlns="" xmlns:p14="http://schemas.microsoft.com/office/powerpoint/2010/main" val="41972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05" y="3435218"/>
            <a:ext cx="7819091" cy="2328262"/>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3" name="Freeform 3"/>
          <p:cNvSpPr/>
          <p:nvPr/>
        </p:nvSpPr>
        <p:spPr>
          <a:xfrm>
            <a:off x="8104378" y="5333334"/>
            <a:ext cx="14334" cy="15214"/>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8109590" y="5337482"/>
            <a:ext cx="5212" cy="8299"/>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6" name="Freeform 3"/>
          <p:cNvSpPr/>
          <p:nvPr/>
        </p:nvSpPr>
        <p:spPr>
          <a:xfrm>
            <a:off x="7732970" y="5333334"/>
            <a:ext cx="109467" cy="80221"/>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7" name="Freeform 3"/>
          <p:cNvSpPr/>
          <p:nvPr/>
        </p:nvSpPr>
        <p:spPr>
          <a:xfrm>
            <a:off x="7932357" y="5333334"/>
            <a:ext cx="82100" cy="80221"/>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8" name="Freeform 3"/>
          <p:cNvSpPr/>
          <p:nvPr/>
        </p:nvSpPr>
        <p:spPr>
          <a:xfrm>
            <a:off x="7643050" y="5333334"/>
            <a:ext cx="89920" cy="80221"/>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9" name="Freeform 3"/>
          <p:cNvSpPr/>
          <p:nvPr/>
        </p:nvSpPr>
        <p:spPr>
          <a:xfrm>
            <a:off x="7834617" y="5333334"/>
            <a:ext cx="91223" cy="80221"/>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0" name="Freeform 3"/>
          <p:cNvSpPr/>
          <p:nvPr/>
        </p:nvSpPr>
        <p:spPr>
          <a:xfrm>
            <a:off x="8010548" y="5333334"/>
            <a:ext cx="91222" cy="80221"/>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1" name="Freeform 3"/>
          <p:cNvSpPr/>
          <p:nvPr/>
        </p:nvSpPr>
        <p:spPr>
          <a:xfrm>
            <a:off x="7516641" y="5333335"/>
            <a:ext cx="118590" cy="80220"/>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3" name="Freeform 3"/>
          <p:cNvSpPr/>
          <p:nvPr/>
        </p:nvSpPr>
        <p:spPr>
          <a:xfrm>
            <a:off x="8104378" y="5333334"/>
            <a:ext cx="14334" cy="15214"/>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4" name="Freeform 3"/>
          <p:cNvSpPr/>
          <p:nvPr/>
        </p:nvSpPr>
        <p:spPr>
          <a:xfrm>
            <a:off x="8109590" y="5337482"/>
            <a:ext cx="5212" cy="8299"/>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5" name="Freeform 3"/>
          <p:cNvSpPr/>
          <p:nvPr/>
        </p:nvSpPr>
        <p:spPr>
          <a:xfrm>
            <a:off x="7732970" y="5333334"/>
            <a:ext cx="109467" cy="80221"/>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6" name="Freeform 3"/>
          <p:cNvSpPr/>
          <p:nvPr/>
        </p:nvSpPr>
        <p:spPr>
          <a:xfrm>
            <a:off x="7932357" y="5333334"/>
            <a:ext cx="82100" cy="80221"/>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7" name="Freeform 3"/>
          <p:cNvSpPr/>
          <p:nvPr/>
        </p:nvSpPr>
        <p:spPr>
          <a:xfrm>
            <a:off x="7643050" y="5333334"/>
            <a:ext cx="89920" cy="80221"/>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8" name="Freeform 3"/>
          <p:cNvSpPr/>
          <p:nvPr/>
        </p:nvSpPr>
        <p:spPr>
          <a:xfrm>
            <a:off x="7834617" y="5333334"/>
            <a:ext cx="91223" cy="80221"/>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9" name="Freeform 3"/>
          <p:cNvSpPr/>
          <p:nvPr/>
        </p:nvSpPr>
        <p:spPr>
          <a:xfrm>
            <a:off x="8010548" y="5333334"/>
            <a:ext cx="91222" cy="80221"/>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20" name="Freeform 3"/>
          <p:cNvSpPr/>
          <p:nvPr/>
        </p:nvSpPr>
        <p:spPr>
          <a:xfrm>
            <a:off x="7516641" y="5333335"/>
            <a:ext cx="118590" cy="80220"/>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21" name="Freeform 3"/>
          <p:cNvSpPr/>
          <p:nvPr/>
        </p:nvSpPr>
        <p:spPr>
          <a:xfrm>
            <a:off x="1171449" y="5575382"/>
            <a:ext cx="6515" cy="88519"/>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sp>
        <p:nvSpPr>
          <p:cNvPr id="22" name="Freeform 3"/>
          <p:cNvSpPr/>
          <p:nvPr/>
        </p:nvSpPr>
        <p:spPr>
          <a:xfrm>
            <a:off x="3134037" y="5575382"/>
            <a:ext cx="6516" cy="88519"/>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graphicFrame>
        <p:nvGraphicFramePr>
          <p:cNvPr id="24" name="表格 4"/>
          <p:cNvGraphicFramePr>
            <a:graphicFrameLocks noGrp="1"/>
          </p:cNvGraphicFramePr>
          <p:nvPr/>
        </p:nvGraphicFramePr>
        <p:xfrm>
          <a:off x="395536" y="908720"/>
          <a:ext cx="8280920" cy="5198206"/>
        </p:xfrm>
        <a:graphic>
          <a:graphicData uri="http://schemas.openxmlformats.org/drawingml/2006/table">
            <a:tbl>
              <a:tblPr/>
              <a:tblGrid>
                <a:gridCol w="1024147"/>
                <a:gridCol w="4353511"/>
                <a:gridCol w="2903262"/>
              </a:tblGrid>
              <a:tr h="328062">
                <a:tc>
                  <a:txBody>
                    <a:bodyPr/>
                    <a:lstStyle/>
                    <a:p>
                      <a:pPr algn="ctr"/>
                      <a:r>
                        <a:rPr lang="zh-CN" altLang="en-US" sz="1600" b="1" dirty="0" smtClean="0">
                          <a:solidFill>
                            <a:schemeClr val="bg1"/>
                          </a:solidFill>
                          <a:latin typeface="+mj-ea"/>
                          <a:ea typeface="+mj-ea"/>
                        </a:rPr>
                        <a:t>行业</a:t>
                      </a:r>
                      <a:endParaRPr lang="zh-CN" altLang="en-US" sz="1600" b="1" dirty="0">
                        <a:solidFill>
                          <a:schemeClr val="bg1"/>
                        </a:solidFill>
                        <a:latin typeface="+mj-ea"/>
                        <a:ea typeface="+mj-ea"/>
                      </a:endParaRPr>
                    </a:p>
                  </a:txBody>
                  <a:tcPr marL="78191" marR="78191" marT="41494" marB="41494">
                    <a:lnL w="0" cmpd="sng">
                      <a:solidFill>
                        <a:srgbClr val="000000"/>
                      </a:solidFill>
                      <a:prstDash val="solid"/>
                    </a:lnL>
                    <a:lnR w="0" cap="flat" cmpd="sng" algn="ctr">
                      <a:solidFill>
                        <a:srgbClr val="FFFFFF"/>
                      </a:solidFill>
                      <a:prstDash val="solid"/>
                      <a:round/>
                      <a:headEnd type="none" w="med" len="med"/>
                      <a:tailEnd type="none" w="med" len="med"/>
                    </a:lnR>
                    <a:lnT w="1" cmpd="sng">
                      <a:solidFill>
                        <a:srgbClr val="000000"/>
                      </a:solidFill>
                      <a:prstDash val="soli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数据处理方式</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价值</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r>
              <a:tr h="595455">
                <a:tc>
                  <a:txBody>
                    <a:bodyPr/>
                    <a:lstStyle/>
                    <a:p>
                      <a:pPr algn="ctr"/>
                      <a:r>
                        <a:rPr lang="en-US" altLang="zh-CN" sz="1200" dirty="0" smtClean="0">
                          <a:solidFill>
                            <a:srgbClr val="000000"/>
                          </a:solidFill>
                          <a:latin typeface="+mj-ea"/>
                          <a:ea typeface="+mj-ea"/>
                          <a:cs typeface="微软雅黑" pitchFamily="18" charset="0"/>
                        </a:rPr>
                        <a:t>银行</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金融</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贷款、保险、发卡等多业务线数据集成分析、市场评估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新产品风险评估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股票等投资组合趋势分析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增加市场份额</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提升客户忠诚度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提高整体收入</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降低金融风险</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共享电子病历及医疗记录，帮助快速诊断</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穿戴式设备远程医疗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改善诊疗质量</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加快诊疗速度</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制造</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高科技</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产品故障、失效综合分析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专利记录检索</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智能设备全球定位，位置服务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优化产品设计、制造</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降低保修成本</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加快问题解决</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r>
              <a:tr h="328062">
                <a:tc>
                  <a:txBody>
                    <a:bodyPr/>
                    <a:lstStyle/>
                    <a:p>
                      <a:pPr algn="ctr"/>
                      <a:r>
                        <a:rPr lang="en-US" altLang="zh-CN" sz="1200" dirty="0" smtClean="0">
                          <a:solidFill>
                            <a:srgbClr val="000000"/>
                          </a:solidFill>
                          <a:latin typeface="+mj-ea"/>
                          <a:ea typeface="+mj-ea"/>
                          <a:cs typeface="微软雅黑" pitchFamily="18" charset="0"/>
                        </a:rPr>
                        <a:t>能源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勘探、钻井等传感器阵列数据集中分析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降低工程事故风险</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优化勘探过程</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595455">
                <a:tc>
                  <a:txBody>
                    <a:bodyPr/>
                    <a:lstStyle/>
                    <a:p>
                      <a:pPr algn="ctr"/>
                      <a:r>
                        <a:rPr lang="en-US" altLang="zh-CN" sz="1200" dirty="0" smtClean="0">
                          <a:solidFill>
                            <a:srgbClr val="000000"/>
                          </a:solidFill>
                          <a:latin typeface="+mj-ea"/>
                          <a:ea typeface="+mj-ea"/>
                          <a:cs typeface="微软雅黑" pitchFamily="18" charset="0"/>
                        </a:rPr>
                        <a:t>互联网</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000000"/>
                          </a:solidFill>
                          <a:latin typeface="+mj-ea"/>
                          <a:ea typeface="+mj-ea"/>
                          <a:cs typeface="微软雅黑" pitchFamily="18" charset="0"/>
                        </a:rPr>
                        <a:t>Web2.0</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在线广告投放</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商品评分、排名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社交网络自动匹配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搜索结果优化</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提升网络用户忠诚度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改善社交网络体验</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向目标用户提供有针对性的商品与服务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461758">
                <a:tc>
                  <a:txBody>
                    <a:bodyPr/>
                    <a:lstStyle/>
                    <a:p>
                      <a:pPr algn="ctr"/>
                      <a:r>
                        <a:rPr lang="en-US" altLang="zh-CN" sz="1200" dirty="0" smtClean="0">
                          <a:solidFill>
                            <a:srgbClr val="000000"/>
                          </a:solidFill>
                          <a:latin typeface="+mj-ea"/>
                          <a:ea typeface="+mj-ea"/>
                          <a:cs typeface="微软雅黑" pitchFamily="18" charset="0"/>
                        </a:rPr>
                        <a:t>政府</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公用事业</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智能城市信息网络集成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天气、地理、水电煤等公共数据收集、研究</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公共安全信息集中处理、智能分析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更好地对外提供公共服务</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舆情分析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准确预判安全威胁</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媒体</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娱乐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收视率统计、热点信息统计、分析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创造更多联合、交叉销售商机</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准确评估广告效用</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零售</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基于用户位置信息的精确促销</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社交网络购买行为分析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促进客户购买热情</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顺应客户购买行为习惯</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bl>
          </a:graphicData>
        </a:graphic>
      </p:graphicFrame>
      <p:sp>
        <p:nvSpPr>
          <p:cNvPr id="26" name="TextBox 1"/>
          <p:cNvSpPr txBox="1"/>
          <p:nvPr/>
        </p:nvSpPr>
        <p:spPr>
          <a:xfrm>
            <a:off x="1042546" y="5590135"/>
            <a:ext cx="64120"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13</a:t>
            </a:r>
          </a:p>
        </p:txBody>
      </p:sp>
      <p:sp>
        <p:nvSpPr>
          <p:cNvPr id="28" name="Title 1"/>
          <p:cNvSpPr txBox="1">
            <a:spLocks/>
          </p:cNvSpPr>
          <p:nvPr/>
        </p:nvSpPr>
        <p:spPr bwMode="auto">
          <a:xfrm>
            <a:off x="755576" y="228609"/>
            <a:ext cx="7997798" cy="498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大数据商业价值</a:t>
            </a:r>
            <a:endParaRPr lang="en-US" altLang="en-US" sz="2400" b="1" kern="0" dirty="0" smtClean="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99592" y="9160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大数据为“未来的新石油”</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31</a:t>
            </a:fld>
            <a:endParaRPr lang="en-US" dirty="0"/>
          </a:p>
        </p:txBody>
      </p:sp>
      <p:sp>
        <p:nvSpPr>
          <p:cNvPr id="5" name="矩形 4"/>
          <p:cNvSpPr/>
          <p:nvPr/>
        </p:nvSpPr>
        <p:spPr>
          <a:xfrm>
            <a:off x="5508104" y="836712"/>
            <a:ext cx="3415022" cy="4801314"/>
          </a:xfrm>
          <a:prstGeom prst="rect">
            <a:avLst/>
          </a:prstGeom>
        </p:spPr>
        <p:txBody>
          <a:bodyPr wrap="square">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	2013</a:t>
            </a:r>
            <a:r>
              <a:rPr lang="zh-CN" altLang="en-US" sz="1600" dirty="0" smtClean="0">
                <a:latin typeface="微软雅黑" panose="020B0503020204020204" pitchFamily="34" charset="-122"/>
                <a:ea typeface="微软雅黑" panose="020B0503020204020204" pitchFamily="34" charset="-122"/>
              </a:rPr>
              <a:t>年，世界上存储的数据预计能达到约</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泽（约</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亿</a:t>
            </a:r>
            <a:r>
              <a:rPr lang="en-US" altLang="zh-CN" sz="1600" dirty="0" smtClean="0">
                <a:latin typeface="微软雅黑" panose="020B0503020204020204" pitchFamily="34" charset="-122"/>
                <a:ea typeface="微软雅黑" panose="020B0503020204020204" pitchFamily="34" charset="-122"/>
              </a:rPr>
              <a:t>TB</a:t>
            </a:r>
            <a:r>
              <a:rPr lang="zh-CN" altLang="en-US" sz="1600" dirty="0" smtClean="0">
                <a:latin typeface="微软雅黑" panose="020B0503020204020204" pitchFamily="34" charset="-122"/>
                <a:ea typeface="微软雅黑" panose="020B0503020204020204" pitchFamily="34" charset="-122"/>
              </a:rPr>
              <a:t>）字节，如果把这些数据全部印刷成书，这些书可以覆盖整个美国</a:t>
            </a:r>
            <a:r>
              <a:rPr lang="en-US" altLang="zh-CN" sz="1600" dirty="0" smtClean="0">
                <a:latin typeface="微软雅黑" panose="020B0503020204020204" pitchFamily="34" charset="-122"/>
                <a:ea typeface="微软雅黑" panose="020B0503020204020204" pitchFamily="34" charset="-122"/>
              </a:rPr>
              <a:t>52</a:t>
            </a:r>
            <a:r>
              <a:rPr lang="zh-CN" altLang="en-US" sz="1600" dirty="0" smtClean="0">
                <a:latin typeface="微软雅黑" panose="020B0503020204020204" pitchFamily="34" charset="-122"/>
                <a:ea typeface="微软雅黑" panose="020B0503020204020204" pitchFamily="34" charset="-122"/>
              </a:rPr>
              <a:t>次，如果将之存储于标准的光盘，这些光盘可以堆成五堆，每一堆都可以伸到月球。</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2012</a:t>
            </a:r>
            <a:r>
              <a:rPr lang="zh-CN" altLang="en-US" sz="1600" dirty="0" smtClean="0">
                <a:latin typeface="微软雅黑" panose="020B0503020204020204" pitchFamily="34" charset="-122"/>
                <a:ea typeface="微软雅黑" panose="020B0503020204020204" pitchFamily="34" charset="-122"/>
              </a:rPr>
              <a:t>年</a:t>
            </a: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22</a:t>
            </a:r>
            <a:r>
              <a:rPr lang="zh-CN" altLang="en-US" sz="1600" dirty="0" smtClean="0">
                <a:latin typeface="微软雅黑" panose="020B0503020204020204" pitchFamily="34" charset="-122"/>
                <a:ea typeface="微软雅黑" panose="020B0503020204020204" pitchFamily="34" charset="-122"/>
              </a:rPr>
              <a:t>日，奥巴马政府宣布投资</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亿美元拉动大数据相关产业发展，将“大数据战略”上升为国家战略。奥巴马政府甚至将大数据定义为“未来的新石油”。</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3074" name="Picture 2" descr="http://img1.cache.netease.com/catchpic/B/BF/BFF1FD0CAF78B407CCC9408B7ED52BED.jpg"/>
          <p:cNvPicPr>
            <a:picLocks noChangeAspect="1" noChangeArrowheads="1"/>
          </p:cNvPicPr>
          <p:nvPr/>
        </p:nvPicPr>
        <p:blipFill>
          <a:blip r:embed="rId2" cstate="print"/>
          <a:srcRect/>
          <a:stretch>
            <a:fillRect/>
          </a:stretch>
        </p:blipFill>
        <p:spPr bwMode="auto">
          <a:xfrm>
            <a:off x="301939" y="1560739"/>
            <a:ext cx="5066739" cy="3800056"/>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16361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企业经营决策</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32</a:t>
            </a:fld>
            <a:endParaRPr lang="en-US" dirty="0"/>
          </a:p>
        </p:txBody>
      </p:sp>
      <p:sp>
        <p:nvSpPr>
          <p:cNvPr id="5" name="矩形 4"/>
          <p:cNvSpPr/>
          <p:nvPr/>
        </p:nvSpPr>
        <p:spPr>
          <a:xfrm>
            <a:off x="6476104" y="1387736"/>
            <a:ext cx="2135392" cy="4198393"/>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某商店卖牛奶，通过数据分析，知道在本店买了牛奶的顾客以后常常会再去另一店买包子，人数还不少，那么这家店就可以考虑与包子店合作，或直接在店里出售包子。</a:t>
            </a:r>
            <a:endParaRPr lang="zh-CN" altLang="en-US" dirty="0">
              <a:latin typeface="微软雅黑" panose="020B0503020204020204" pitchFamily="34" charset="-122"/>
              <a:ea typeface="微软雅黑" panose="020B0503020204020204" pitchFamily="34" charset="-122"/>
            </a:endParaRPr>
          </a:p>
        </p:txBody>
      </p:sp>
      <p:sp>
        <p:nvSpPr>
          <p:cNvPr id="7170" name="AutoShape 2" descr="http://t11.baidu.com/it/u=4103694093,408952522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172" name="Picture 4" descr="http://www.bizinsight.com.cn/news/img/bi_3.jpg"/>
          <p:cNvPicPr>
            <a:picLocks noChangeAspect="1" noChangeArrowheads="1"/>
          </p:cNvPicPr>
          <p:nvPr/>
        </p:nvPicPr>
        <p:blipFill>
          <a:blip r:embed="rId2" cstate="print"/>
          <a:srcRect/>
          <a:stretch>
            <a:fillRect/>
          </a:stretch>
        </p:blipFill>
        <p:spPr bwMode="auto">
          <a:xfrm>
            <a:off x="155575" y="1387736"/>
            <a:ext cx="6172200" cy="4286250"/>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4462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个性化营销</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33</a:t>
            </a:fld>
            <a:endParaRPr lang="en-US" dirty="0"/>
          </a:p>
        </p:txBody>
      </p:sp>
      <p:pic>
        <p:nvPicPr>
          <p:cNvPr id="1026" name="Picture 2" descr="http://www.gaiay.cn/UploadImages/ueditor/20130522/66961369194703907.jpg"/>
          <p:cNvPicPr>
            <a:picLocks noChangeAspect="1" noChangeArrowheads="1"/>
          </p:cNvPicPr>
          <p:nvPr/>
        </p:nvPicPr>
        <p:blipFill>
          <a:blip r:embed="rId2" cstate="print"/>
          <a:srcRect/>
          <a:stretch>
            <a:fillRect/>
          </a:stretch>
        </p:blipFill>
        <p:spPr bwMode="auto">
          <a:xfrm>
            <a:off x="467547" y="846542"/>
            <a:ext cx="5715000" cy="3161894"/>
          </a:xfrm>
          <a:prstGeom prst="rect">
            <a:avLst/>
          </a:prstGeom>
          <a:noFill/>
        </p:spPr>
      </p:pic>
      <p:pic>
        <p:nvPicPr>
          <p:cNvPr id="1028" name="Picture 4" descr="http://img.donews.com/hy/20130515/52/626737295545131864.jpg"/>
          <p:cNvPicPr>
            <a:picLocks noChangeAspect="1" noChangeArrowheads="1"/>
          </p:cNvPicPr>
          <p:nvPr/>
        </p:nvPicPr>
        <p:blipFill>
          <a:blip r:embed="rId3" cstate="print"/>
          <a:srcRect/>
          <a:stretch>
            <a:fillRect/>
          </a:stretch>
        </p:blipFill>
        <p:spPr bwMode="auto">
          <a:xfrm>
            <a:off x="467547" y="4077072"/>
            <a:ext cx="5513705" cy="2181226"/>
          </a:xfrm>
          <a:prstGeom prst="rect">
            <a:avLst/>
          </a:prstGeom>
          <a:noFill/>
        </p:spPr>
      </p:pic>
      <p:sp>
        <p:nvSpPr>
          <p:cNvPr id="7" name="矩形 6"/>
          <p:cNvSpPr/>
          <p:nvPr/>
        </p:nvSpPr>
        <p:spPr>
          <a:xfrm>
            <a:off x="6135799" y="1099418"/>
            <a:ext cx="2838541" cy="5078313"/>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银行与客户的交流渠道进行了整合，只要某个客户在网上点击查询了有关房贷利率的信息，系统就会提示呼叫中心在电话交流时推荐房贷产品，如果发现顾客确实对此感兴趣，销售部门就会发送推介信息给客户，如果这位顾客到银行网点办事，业务人员就会详细介绍房贷产品，开始只有少量的线索，但通过多渠道的与顾客交互接触，在这个过程中，令顾客体验了银行精准、体贴的服务，其结果是营业收入大为增加，成本大幅降低，</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11663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互联网金融的核心是大数据</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34</a:t>
            </a:fld>
            <a:endParaRPr lang="en-US" dirty="0"/>
          </a:p>
        </p:txBody>
      </p:sp>
      <p:sp>
        <p:nvSpPr>
          <p:cNvPr id="5" name="矩形 4"/>
          <p:cNvSpPr/>
          <p:nvPr/>
        </p:nvSpPr>
        <p:spPr>
          <a:xfrm>
            <a:off x="5705644" y="1428443"/>
            <a:ext cx="2750089" cy="4247317"/>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互联网金融并非简单的把传统金融业务搬到网上去，而是充分利用大数据来颠覆银企之间信息不对称的问题。</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数据是一个平台，因为数据是新产品和新商业模式的基石。</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推动互联网金融发展的核心正是大数据的价值。</a:t>
            </a:r>
            <a:endParaRPr lang="zh-CN" altLang="en-US" dirty="0">
              <a:latin typeface="微软雅黑" panose="020B0503020204020204" pitchFamily="34" charset="-122"/>
              <a:ea typeface="微软雅黑" panose="020B0503020204020204" pitchFamily="34" charset="-122"/>
            </a:endParaRPr>
          </a:p>
        </p:txBody>
      </p:sp>
      <p:pic>
        <p:nvPicPr>
          <p:cNvPr id="66564" name="Picture 4" descr="http://www.ourbond.cn/upload/media/news/201307/P232XI20130731115231.jpg"/>
          <p:cNvPicPr>
            <a:picLocks noChangeAspect="1" noChangeArrowheads="1"/>
          </p:cNvPicPr>
          <p:nvPr/>
        </p:nvPicPr>
        <p:blipFill>
          <a:blip r:embed="rId2" cstate="print"/>
          <a:srcRect/>
          <a:stretch>
            <a:fillRect/>
          </a:stretch>
        </p:blipFill>
        <p:spPr bwMode="auto">
          <a:xfrm>
            <a:off x="467545" y="873086"/>
            <a:ext cx="4649573" cy="3172651"/>
          </a:xfrm>
          <a:prstGeom prst="rect">
            <a:avLst/>
          </a:prstGeom>
          <a:noFill/>
        </p:spPr>
      </p:pic>
      <p:pic>
        <p:nvPicPr>
          <p:cNvPr id="66566" name="Picture 6" descr="http://www.ppmoney.com/Editor/eWebeditor/uploadfile/20130823183606625.jpg"/>
          <p:cNvPicPr>
            <a:picLocks noChangeAspect="1" noChangeArrowheads="1"/>
          </p:cNvPicPr>
          <p:nvPr/>
        </p:nvPicPr>
        <p:blipFill>
          <a:blip r:embed="rId3" cstate="print"/>
          <a:srcRect/>
          <a:stretch>
            <a:fillRect/>
          </a:stretch>
        </p:blipFill>
        <p:spPr bwMode="auto">
          <a:xfrm>
            <a:off x="467545" y="3359872"/>
            <a:ext cx="4608511" cy="2949448"/>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066519" y="11663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所有互联网公司都将是大数据公司</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35</a:t>
            </a:fld>
            <a:endParaRPr lang="en-US" dirty="0"/>
          </a:p>
        </p:txBody>
      </p:sp>
      <p:pic>
        <p:nvPicPr>
          <p:cNvPr id="5" name="Picture 2" descr="http://file.service.qq.com/qqfans-files/uploadfile2011/4/16/112431.jpg"/>
          <p:cNvPicPr>
            <a:picLocks noChangeAspect="1" noChangeArrowheads="1"/>
          </p:cNvPicPr>
          <p:nvPr/>
        </p:nvPicPr>
        <p:blipFill>
          <a:blip r:embed="rId2" cstate="print"/>
          <a:srcRect r="3122" b="5554"/>
          <a:stretch>
            <a:fillRect/>
          </a:stretch>
        </p:blipFill>
        <p:spPr bwMode="auto">
          <a:xfrm>
            <a:off x="758003" y="990558"/>
            <a:ext cx="7724478" cy="5227362"/>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99592" y="44624"/>
            <a:ext cx="8244408" cy="673100"/>
          </a:xfrm>
        </p:spPr>
        <p:txBody>
          <a:bodyPr>
            <a:no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数据列入企业资产负债表只是时间问题</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36</a:t>
            </a:fld>
            <a:endParaRPr lang="en-US" dirty="0"/>
          </a:p>
        </p:txBody>
      </p:sp>
      <p:sp>
        <p:nvSpPr>
          <p:cNvPr id="6" name="矩形 5"/>
          <p:cNvSpPr/>
          <p:nvPr/>
        </p:nvSpPr>
        <p:spPr>
          <a:xfrm>
            <a:off x="5202156" y="1035459"/>
            <a:ext cx="3720668" cy="5309146"/>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用资产的要素来盘点一下什么样的数据符合资产的要求：</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1</a:t>
            </a:r>
            <a:r>
              <a:rPr lang="zh-CN" altLang="en-US" sz="1600" dirty="0" smtClean="0">
                <a:latin typeface="微软雅黑" panose="020B0503020204020204" pitchFamily="34" charset="-122"/>
                <a:ea typeface="微软雅黑" panose="020B0503020204020204" pitchFamily="34" charset="-122"/>
              </a:rPr>
              <a:t>，从拥有和控制的角度来看，数据可以分为第一方数据、第二方数据和第三方数据。</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a:t>
            </a:r>
            <a:r>
              <a:rPr lang="zh-CN" altLang="en-US" sz="1600" dirty="0" smtClean="0">
                <a:latin typeface="微软雅黑" panose="020B0503020204020204" pitchFamily="34" charset="-122"/>
                <a:ea typeface="微软雅黑" panose="020B0503020204020204" pitchFamily="34" charset="-122"/>
              </a:rPr>
              <a:t>，对于数据资产的货币计量，可以参照无形资产的计量规则。</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3</a:t>
            </a:r>
            <a:r>
              <a:rPr lang="zh-CN" altLang="en-US" sz="1600" dirty="0" smtClean="0">
                <a:latin typeface="微软雅黑" panose="020B0503020204020204" pitchFamily="34" charset="-122"/>
                <a:ea typeface="微软雅黑" panose="020B0503020204020204" pitchFamily="34" charset="-122"/>
              </a:rPr>
              <a:t>，目前直接利用数据为企业带来经济利益的方法主要有数据租售、信息租售、数据使能三种模式。</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4</a:t>
            </a:r>
            <a:r>
              <a:rPr lang="zh-CN" altLang="en-US" sz="1600" dirty="0" smtClean="0">
                <a:latin typeface="微软雅黑" panose="020B0503020204020204" pitchFamily="34" charset="-122"/>
                <a:ea typeface="微软雅黑" panose="020B0503020204020204" pitchFamily="34" charset="-122"/>
              </a:rPr>
              <a:t>，要实现数据的保值增值，就要从扩大数据规模，提高数据活性，提升收集运用数据的能力</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65538" name="Picture 2" descr="http://images.youshang.com/club/cms/uploadfile/2011/0608/20110608060131233.jpg"/>
          <p:cNvPicPr>
            <a:picLocks noChangeAspect="1" noChangeArrowheads="1"/>
          </p:cNvPicPr>
          <p:nvPr/>
        </p:nvPicPr>
        <p:blipFill>
          <a:blip r:embed="rId2" cstate="print"/>
          <a:srcRect/>
          <a:stretch>
            <a:fillRect/>
          </a:stretch>
        </p:blipFill>
        <p:spPr bwMode="auto">
          <a:xfrm>
            <a:off x="112556" y="1383191"/>
            <a:ext cx="4999447" cy="4064571"/>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043608" y="188640"/>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大数据改变生活</a:t>
            </a:r>
            <a:endParaRPr lang="en-US" altLang="en-US" sz="2400" cap="none"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37</a:t>
            </a:fld>
            <a:endParaRPr lang="en-US" dirty="0"/>
          </a:p>
        </p:txBody>
      </p:sp>
      <p:sp>
        <p:nvSpPr>
          <p:cNvPr id="5" name="Content Placeholder 4"/>
          <p:cNvSpPr>
            <a:spLocks noGrp="1"/>
          </p:cNvSpPr>
          <p:nvPr>
            <p:ph sz="half" idx="1"/>
          </p:nvPr>
        </p:nvSpPr>
        <p:spPr>
          <a:xfrm>
            <a:off x="4385384" y="1920188"/>
            <a:ext cx="3707572" cy="4062756"/>
          </a:xfrm>
        </p:spPr>
        <p:txBody>
          <a:bodyPr/>
          <a:lstStyle/>
          <a:p>
            <a:r>
              <a:rPr lang="zh-TW" altLang="en-US" dirty="0" smtClean="0"/>
              <a:t>。</a:t>
            </a:r>
            <a:endParaRPr lang="en-US" altLang="zh-CN" dirty="0"/>
          </a:p>
          <a:p>
            <a:endParaRPr lang="en-US" dirty="0"/>
          </a:p>
        </p:txBody>
      </p:sp>
      <p:graphicFrame>
        <p:nvGraphicFramePr>
          <p:cNvPr id="6" name="内容占位符 4"/>
          <p:cNvGraphicFramePr>
            <a:graphicFrameLocks noGrp="1"/>
          </p:cNvGraphicFramePr>
          <p:nvPr>
            <p:ph sz="half" idx="13"/>
            <p:extLst>
              <p:ext uri="{D42A27DB-BD31-4B8C-83A1-F6EECF244321}">
                <p14:modId xmlns="" xmlns:p14="http://schemas.microsoft.com/office/powerpoint/2010/main" val="1820031858"/>
              </p:ext>
            </p:extLst>
          </p:nvPr>
        </p:nvGraphicFramePr>
        <p:xfrm>
          <a:off x="502277" y="1196752"/>
          <a:ext cx="8317516"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本框 11"/>
          <p:cNvSpPr txBox="1"/>
          <p:nvPr/>
        </p:nvSpPr>
        <p:spPr>
          <a:xfrm>
            <a:off x="881492" y="5753896"/>
            <a:ext cx="7835268" cy="430887"/>
          </a:xfrm>
          <a:prstGeom prst="rect">
            <a:avLst/>
          </a:prstGeom>
          <a:noFill/>
        </p:spPr>
        <p:txBody>
          <a:bodyPr wrap="square" rtlCol="0">
            <a:spAutoFit/>
          </a:bodyPr>
          <a:lstStyle/>
          <a:p>
            <a:r>
              <a:rPr lang="zh-CN" altLang="zh-CN" sz="2200" b="1" dirty="0">
                <a:latin typeface="微软雅黑" pitchFamily="34" charset="-122"/>
                <a:ea typeface="微软雅黑" pitchFamily="34" charset="-122"/>
              </a:rPr>
              <a:t>大数据对</a:t>
            </a:r>
            <a:r>
              <a:rPr lang="zh-CN" altLang="en-US" sz="2200" b="1" dirty="0">
                <a:latin typeface="微软雅黑" pitchFamily="34" charset="-122"/>
                <a:ea typeface="微软雅黑" pitchFamily="34" charset="-122"/>
              </a:rPr>
              <a:t>政府、</a:t>
            </a:r>
            <a:r>
              <a:rPr lang="zh-CN" altLang="zh-CN" sz="2200" b="1" dirty="0">
                <a:latin typeface="微软雅黑" pitchFamily="34" charset="-122"/>
                <a:ea typeface="微软雅黑" pitchFamily="34" charset="-122"/>
              </a:rPr>
              <a:t>金融机构、企业来说，象空气一样不可或缺！</a:t>
            </a:r>
            <a:endParaRPr lang="zh-CN" altLang="en-US" sz="2200" b="1" dirty="0"/>
          </a:p>
        </p:txBody>
      </p:sp>
    </p:spTree>
    <p:extLst>
      <p:ext uri="{BB962C8B-B14F-4D97-AF65-F5344CB8AC3E}">
        <p14:creationId xmlns="" xmlns:p14="http://schemas.microsoft.com/office/powerpoint/2010/main" val="2888831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smtClean="0">
                <a:latin typeface="黑体" pitchFamily="49" charset="-122"/>
                <a:ea typeface="黑体" pitchFamily="49" charset="-122"/>
              </a:rPr>
              <a:t>软件是大数据的引擎</a:t>
            </a:r>
          </a:p>
        </p:txBody>
      </p:sp>
      <p:sp>
        <p:nvSpPr>
          <p:cNvPr id="20483" name="内容占位符 2"/>
          <p:cNvSpPr>
            <a:spLocks noGrp="1"/>
          </p:cNvSpPr>
          <p:nvPr>
            <p:ph idx="1"/>
          </p:nvPr>
        </p:nvSpPr>
        <p:spPr>
          <a:xfrm>
            <a:off x="528638" y="1643063"/>
            <a:ext cx="3543300" cy="2214562"/>
          </a:xfrm>
        </p:spPr>
        <p:txBody>
          <a:bodyPr/>
          <a:lstStyle/>
          <a:p>
            <a:r>
              <a:rPr lang="zh-CN" altLang="en-US" sz="2000" smtClean="0"/>
              <a:t>和数据中心（</a:t>
            </a:r>
            <a:r>
              <a:rPr lang="en-US" altLang="zh-CN" sz="2000" smtClean="0"/>
              <a:t>Data Center</a:t>
            </a:r>
            <a:r>
              <a:rPr lang="zh-CN" altLang="en-US" sz="2000" smtClean="0"/>
              <a:t>）</a:t>
            </a:r>
            <a:r>
              <a:rPr lang="en-US" altLang="zh-CN" sz="2000" smtClean="0"/>
              <a:t> </a:t>
            </a:r>
            <a:r>
              <a:rPr lang="zh-CN" altLang="en-US" sz="2000" smtClean="0"/>
              <a:t>一样，软件是大数据的驱动力</a:t>
            </a:r>
            <a:r>
              <a:rPr lang="en-US" altLang="zh-CN" sz="2000" smtClean="0"/>
              <a:t>.</a:t>
            </a:r>
          </a:p>
          <a:p>
            <a:endParaRPr lang="en-US" altLang="zh-CN" sz="2000" smtClean="0"/>
          </a:p>
          <a:p>
            <a:r>
              <a:rPr lang="zh-CN" altLang="en-US" sz="2000" b="1" smtClean="0">
                <a:solidFill>
                  <a:srgbClr val="FF0000"/>
                </a:solidFill>
              </a:rPr>
              <a:t>软件改变世界</a:t>
            </a:r>
            <a:r>
              <a:rPr lang="en-US" altLang="zh-CN" sz="2000" b="1" smtClean="0">
                <a:solidFill>
                  <a:srgbClr val="FF0000"/>
                </a:solidFill>
              </a:rPr>
              <a:t>!</a:t>
            </a:r>
            <a:endParaRPr lang="zh-CN" altLang="en-US" sz="2000" b="1" smtClean="0">
              <a:solidFill>
                <a:srgbClr val="FF0000"/>
              </a:solidFill>
            </a:endParaRPr>
          </a:p>
        </p:txBody>
      </p:sp>
      <p:pic>
        <p:nvPicPr>
          <p:cNvPr id="20484" name="Picture 2" descr="http://www.techcn.com.cn/uploads/201204/1335779641qK9TXeAS.jpg"/>
          <p:cNvPicPr>
            <a:picLocks noChangeAspect="1" noChangeArrowheads="1"/>
          </p:cNvPicPr>
          <p:nvPr/>
        </p:nvPicPr>
        <p:blipFill>
          <a:blip r:embed="rId2" cstate="print"/>
          <a:srcRect/>
          <a:stretch>
            <a:fillRect/>
          </a:stretch>
        </p:blipFill>
        <p:spPr bwMode="auto">
          <a:xfrm>
            <a:off x="4786313" y="1500188"/>
            <a:ext cx="4143375" cy="2643187"/>
          </a:xfrm>
          <a:prstGeom prst="rect">
            <a:avLst/>
          </a:prstGeom>
          <a:noFill/>
          <a:ln w="9525">
            <a:noFill/>
            <a:miter lim="800000"/>
            <a:headEnd/>
            <a:tailEnd/>
          </a:ln>
        </p:spPr>
      </p:pic>
      <p:pic>
        <p:nvPicPr>
          <p:cNvPr id="20485" name="Picture 2" descr="C:\Users\hezhaohui\AppData\Local\Microsoft\Windows\Temporary Internet Files\Content.Outlook\YBV9WJHH\大数据技术.png"/>
          <p:cNvPicPr>
            <a:picLocks noChangeAspect="1" noChangeArrowheads="1"/>
          </p:cNvPicPr>
          <p:nvPr/>
        </p:nvPicPr>
        <p:blipFill>
          <a:blip r:embed="rId3" cstate="print"/>
          <a:srcRect/>
          <a:stretch>
            <a:fillRect/>
          </a:stretch>
        </p:blipFill>
        <p:spPr bwMode="auto">
          <a:xfrm>
            <a:off x="467544" y="3717032"/>
            <a:ext cx="4659313" cy="2436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971600" y="228609"/>
            <a:ext cx="7781774" cy="498599"/>
          </a:xfrm>
        </p:spPr>
        <p:txBody>
          <a:bodyPr/>
          <a:lstStyle/>
          <a:p>
            <a:r>
              <a:rPr lang="zh-CN" altLang="en-US" dirty="0" smtClean="0">
                <a:latin typeface="黑体" pitchFamily="49" charset="-122"/>
                <a:ea typeface="黑体" pitchFamily="49" charset="-122"/>
              </a:rPr>
              <a:t>数据本质是生产资料和资产</a:t>
            </a:r>
            <a:endParaRPr lang="en-US" altLang="en-US" dirty="0">
              <a:latin typeface="黑体" pitchFamily="49" charset="-122"/>
              <a:ea typeface="黑体" pitchFamily="49" charset="-122"/>
            </a:endParaRPr>
          </a:p>
        </p:txBody>
      </p:sp>
      <p:grpSp>
        <p:nvGrpSpPr>
          <p:cNvPr id="2" name="组合 1"/>
          <p:cNvGrpSpPr/>
          <p:nvPr/>
        </p:nvGrpSpPr>
        <p:grpSpPr>
          <a:xfrm>
            <a:off x="395537" y="1124744"/>
            <a:ext cx="1260001" cy="2388659"/>
            <a:chOff x="315279" y="951710"/>
            <a:chExt cx="1260001" cy="1791494"/>
          </a:xfrm>
        </p:grpSpPr>
        <p:pic>
          <p:nvPicPr>
            <p:cNvPr id="2051" name="Picture 3"/>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3068" r="3068"/>
            <a:stretch/>
          </p:blipFill>
          <p:spPr bwMode="auto">
            <a:xfrm>
              <a:off x="315279" y="951710"/>
              <a:ext cx="1260000" cy="126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8" name="Rectangle 6"/>
            <p:cNvSpPr/>
            <p:nvPr/>
          </p:nvSpPr>
          <p:spPr bwMode="auto">
            <a:xfrm>
              <a:off x="315280" y="2283718"/>
              <a:ext cx="1260000" cy="45948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162</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3" name="组合 2"/>
          <p:cNvGrpSpPr/>
          <p:nvPr/>
        </p:nvGrpSpPr>
        <p:grpSpPr>
          <a:xfrm>
            <a:off x="395537" y="3609413"/>
            <a:ext cx="1260000" cy="2388659"/>
            <a:chOff x="1827447" y="951710"/>
            <a:chExt cx="1260000" cy="1791494"/>
          </a:xfrm>
        </p:grpSpPr>
        <p:pic>
          <p:nvPicPr>
            <p:cNvPr id="2050" name="Picture 2"/>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2265" r="2265"/>
            <a:stretch/>
          </p:blipFill>
          <p:spPr bwMode="auto">
            <a:xfrm>
              <a:off x="1827447" y="951710"/>
              <a:ext cx="1260000" cy="126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 name="Rectangle 6"/>
            <p:cNvSpPr/>
            <p:nvPr/>
          </p:nvSpPr>
          <p:spPr bwMode="auto">
            <a:xfrm>
              <a:off x="1827447" y="2283718"/>
              <a:ext cx="1260000" cy="459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45</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4" name="组合 4"/>
          <p:cNvGrpSpPr/>
          <p:nvPr/>
        </p:nvGrpSpPr>
        <p:grpSpPr>
          <a:xfrm>
            <a:off x="1763688" y="3609413"/>
            <a:ext cx="1269330" cy="2388659"/>
            <a:chOff x="3339615" y="960416"/>
            <a:chExt cx="1269330" cy="1791494"/>
          </a:xfrm>
        </p:grpSpPr>
        <p:pic>
          <p:nvPicPr>
            <p:cNvPr id="2052" name="Picture 4"/>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2876" r="2876"/>
            <a:stretch/>
          </p:blipFill>
          <p:spPr bwMode="auto">
            <a:xfrm>
              <a:off x="3339615" y="960416"/>
              <a:ext cx="1260000" cy="126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0" name="Rectangle 6"/>
            <p:cNvSpPr/>
            <p:nvPr/>
          </p:nvSpPr>
          <p:spPr bwMode="auto">
            <a:xfrm>
              <a:off x="3348945" y="2292424"/>
              <a:ext cx="1260000" cy="4594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60</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sp>
        <p:nvSpPr>
          <p:cNvPr id="45" name="Right Arrow 27"/>
          <p:cNvSpPr>
            <a:spLocks noChangeArrowheads="1"/>
          </p:cNvSpPr>
          <p:nvPr/>
        </p:nvSpPr>
        <p:spPr bwMode="auto">
          <a:xfrm>
            <a:off x="3423941" y="2756925"/>
            <a:ext cx="2020405" cy="1889061"/>
          </a:xfrm>
          <a:prstGeom prst="rightArrow">
            <a:avLst>
              <a:gd name="adj1" fmla="val 50000"/>
              <a:gd name="adj2" fmla="val 49985"/>
            </a:avLst>
          </a:prstGeom>
          <a:gradFill rotWithShape="1">
            <a:gsLst>
              <a:gs pos="0">
                <a:schemeClr val="bg1">
                  <a:gamma/>
                  <a:tint val="0"/>
                  <a:invGamma/>
                  <a:alpha val="0"/>
                </a:schemeClr>
              </a:gs>
              <a:gs pos="100000">
                <a:schemeClr val="bg1">
                  <a:alpha val="50000"/>
                </a:schemeClr>
              </a:gs>
            </a:gsLst>
            <a:lin ang="0" scaled="1"/>
          </a:gradFill>
          <a:ln w="9525" algn="ctr">
            <a:noFill/>
            <a:miter lim="800000"/>
            <a:headEnd/>
            <a:tailEnd/>
          </a:ln>
        </p:spPr>
        <p:txBody>
          <a:bodyPr lIns="109833" tIns="0" rIns="0" bIns="54916" anchor="ctr"/>
          <a:lstStyle/>
          <a:p>
            <a:pPr algn="ctr" defTabSz="822797">
              <a:defRPr/>
            </a:pPr>
            <a:r>
              <a:rPr lang="zh-CN" altLang="en-US" sz="1200" dirty="0" smtClean="0">
                <a:latin typeface="微软雅黑" pitchFamily="34" charset="-122"/>
                <a:ea typeface="微软雅黑" pitchFamily="34" charset="-122"/>
              </a:rPr>
              <a:t>不可再生资源</a:t>
            </a:r>
            <a:r>
              <a:rPr lang="en-US" sz="1200" dirty="0" smtClean="0">
                <a:latin typeface="微软雅黑" pitchFamily="34" charset="-122"/>
                <a:ea typeface="微软雅黑" pitchFamily="34" charset="-122"/>
              </a:rPr>
              <a:t>VS</a:t>
            </a:r>
            <a:r>
              <a:rPr lang="zh-CN" altLang="en-US" sz="1200" dirty="0" smtClean="0">
                <a:latin typeface="微软雅黑" pitchFamily="34" charset="-122"/>
                <a:ea typeface="微软雅黑" pitchFamily="34" charset="-122"/>
              </a:rPr>
              <a:t>数据</a:t>
            </a:r>
            <a:endParaRPr lang="en-US" sz="1200" dirty="0">
              <a:latin typeface="微软雅黑" pitchFamily="34" charset="-122"/>
              <a:ea typeface="微软雅黑" pitchFamily="34" charset="-122"/>
            </a:endParaRPr>
          </a:p>
        </p:txBody>
      </p:sp>
      <p:grpSp>
        <p:nvGrpSpPr>
          <p:cNvPr id="5" name="组合 11"/>
          <p:cNvGrpSpPr/>
          <p:nvPr/>
        </p:nvGrpSpPr>
        <p:grpSpPr>
          <a:xfrm>
            <a:off x="5628322" y="1124744"/>
            <a:ext cx="3115707" cy="5065349"/>
            <a:chOff x="5548064" y="771550"/>
            <a:chExt cx="3115707" cy="3799012"/>
          </a:xfrm>
        </p:grpSpPr>
        <p:pic>
          <p:nvPicPr>
            <p:cNvPr id="2053" name="Picture 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552122" y="2679649"/>
              <a:ext cx="3107590" cy="1890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矩形 8"/>
            <p:cNvSpPr/>
            <p:nvPr/>
          </p:nvSpPr>
          <p:spPr bwMode="auto">
            <a:xfrm>
              <a:off x="5548064" y="771550"/>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smtClean="0">
                  <a:solidFill>
                    <a:srgbClr val="FFFFFF">
                      <a:alpha val="98824"/>
                    </a:srgbClr>
                  </a:solidFill>
                  <a:latin typeface="微软雅黑" pitchFamily="34" charset="-122"/>
                  <a:ea typeface="微软雅黑" pitchFamily="34" charset="-122"/>
                  <a:cs typeface="Segoe UI" pitchFamily="34" charset="0"/>
                </a:rPr>
                <a:t>过去</a:t>
              </a:r>
              <a:r>
                <a:rPr lang="en-US" altLang="zh-CN" sz="1400" b="1" dirty="0" smtClean="0">
                  <a:solidFill>
                    <a:srgbClr val="FFFFFF">
                      <a:alpha val="98824"/>
                    </a:srgbClr>
                  </a:solidFill>
                  <a:latin typeface="微软雅黑" pitchFamily="34" charset="-122"/>
                  <a:ea typeface="微软雅黑" pitchFamily="34" charset="-122"/>
                  <a:cs typeface="Segoe UI" pitchFamily="34" charset="0"/>
                </a:rPr>
                <a:t>3</a:t>
              </a:r>
              <a:r>
                <a:rPr lang="zh-CN" altLang="en-US" sz="1400" dirty="0" smtClean="0">
                  <a:solidFill>
                    <a:srgbClr val="FFFFFF">
                      <a:alpha val="98824"/>
                    </a:srgbClr>
                  </a:solidFill>
                  <a:latin typeface="微软雅黑" pitchFamily="34" charset="-122"/>
                  <a:ea typeface="微软雅黑" pitchFamily="34" charset="-122"/>
                  <a:cs typeface="Segoe UI" pitchFamily="34" charset="0"/>
                </a:rPr>
                <a:t>年数据总量被以往</a:t>
              </a:r>
              <a:r>
                <a:rPr lang="en-US" altLang="zh-CN" sz="1400" b="1" dirty="0" smtClean="0">
                  <a:solidFill>
                    <a:srgbClr val="FFFFFF">
                      <a:alpha val="98824"/>
                    </a:srgbClr>
                  </a:solidFill>
                  <a:latin typeface="微软雅黑" pitchFamily="34" charset="-122"/>
                  <a:ea typeface="微软雅黑" pitchFamily="34" charset="-122"/>
                  <a:cs typeface="Segoe UI" pitchFamily="34" charset="0"/>
                </a:rPr>
                <a:t>4</a:t>
              </a:r>
              <a:r>
                <a:rPr lang="zh-CN" altLang="en-US" sz="1400" dirty="0" smtClean="0">
                  <a:solidFill>
                    <a:srgbClr val="FFFFFF">
                      <a:alpha val="98824"/>
                    </a:srgbClr>
                  </a:solidFill>
                  <a:latin typeface="微软雅黑" pitchFamily="34" charset="-122"/>
                  <a:ea typeface="微软雅黑" pitchFamily="34" charset="-122"/>
                  <a:cs typeface="Segoe UI" pitchFamily="34" charset="0"/>
                </a:rPr>
                <a:t>万年还多</a:t>
              </a:r>
            </a:p>
          </p:txBody>
        </p:sp>
        <p:sp>
          <p:nvSpPr>
            <p:cNvPr id="50" name="矩形 49"/>
            <p:cNvSpPr/>
            <p:nvPr/>
          </p:nvSpPr>
          <p:spPr bwMode="auto">
            <a:xfrm>
              <a:off x="5552122" y="1419622"/>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400" dirty="0" smtClean="0">
                  <a:solidFill>
                    <a:srgbClr val="FFFFFF">
                      <a:alpha val="98824"/>
                    </a:srgbClr>
                  </a:solidFill>
                  <a:latin typeface="微软雅黑" pitchFamily="34" charset="-122"/>
                  <a:ea typeface="微软雅黑" pitchFamily="34" charset="-122"/>
                  <a:cs typeface="Segoe UI" pitchFamily="34" charset="0"/>
                </a:rPr>
                <a:t>2013</a:t>
              </a:r>
              <a:r>
                <a:rPr lang="zh-CN" altLang="en-US" sz="1400" dirty="0" smtClean="0">
                  <a:solidFill>
                    <a:srgbClr val="FFFFFF">
                      <a:alpha val="98824"/>
                    </a:srgbClr>
                  </a:solidFill>
                  <a:latin typeface="微软雅黑" pitchFamily="34" charset="-122"/>
                  <a:ea typeface="微软雅黑" pitchFamily="34" charset="-122"/>
                  <a:cs typeface="Segoe UI" pitchFamily="34" charset="0"/>
                </a:rPr>
                <a:t>年</a:t>
              </a:r>
              <a:r>
                <a:rPr lang="en-US" altLang="zh-CN" sz="1400" dirty="0" smtClean="0">
                  <a:solidFill>
                    <a:srgbClr val="FFFFFF">
                      <a:alpha val="98824"/>
                    </a:srgbClr>
                  </a:solidFill>
                  <a:latin typeface="微软雅黑" pitchFamily="34" charset="-122"/>
                  <a:ea typeface="微软雅黑" pitchFamily="34" charset="-122"/>
                  <a:cs typeface="Segoe UI" pitchFamily="34" charset="0"/>
                </a:rPr>
                <a:t>,10</a:t>
              </a:r>
              <a:r>
                <a:rPr lang="zh-CN" altLang="en-US" sz="1400" dirty="0" smtClean="0">
                  <a:solidFill>
                    <a:srgbClr val="FFFFFF">
                      <a:alpha val="98824"/>
                    </a:srgbClr>
                  </a:solidFill>
                  <a:latin typeface="微软雅黑" pitchFamily="34" charset="-122"/>
                  <a:ea typeface="微软雅黑" pitchFamily="34" charset="-122"/>
                  <a:cs typeface="Segoe UI" pitchFamily="34" charset="0"/>
                </a:rPr>
                <a:t>分钟的信息总量将达</a:t>
              </a:r>
              <a:r>
                <a:rPr lang="en-US" altLang="zh-CN" sz="1400" dirty="0" smtClean="0">
                  <a:solidFill>
                    <a:srgbClr val="FFFFFF">
                      <a:alpha val="98824"/>
                    </a:srgbClr>
                  </a:solidFill>
                  <a:latin typeface="微软雅黑" pitchFamily="34" charset="-122"/>
                  <a:ea typeface="微软雅黑" pitchFamily="34" charset="-122"/>
                  <a:cs typeface="Segoe UI" pitchFamily="34" charset="0"/>
                </a:rPr>
                <a:t>1.8ZB</a:t>
              </a:r>
              <a:endParaRPr lang="zh-CN" altLang="en-US" sz="1400" dirty="0" smtClean="0">
                <a:solidFill>
                  <a:srgbClr val="FFFFFF">
                    <a:alpha val="98824"/>
                  </a:srgbClr>
                </a:solidFill>
                <a:latin typeface="微软雅黑" pitchFamily="34" charset="-122"/>
                <a:ea typeface="微软雅黑" pitchFamily="34" charset="-122"/>
                <a:cs typeface="Segoe UI" pitchFamily="34" charset="0"/>
              </a:endParaRPr>
            </a:p>
          </p:txBody>
        </p:sp>
        <p:sp>
          <p:nvSpPr>
            <p:cNvPr id="51" name="矩形 50"/>
            <p:cNvSpPr/>
            <p:nvPr/>
          </p:nvSpPr>
          <p:spPr bwMode="auto">
            <a:xfrm>
              <a:off x="5552121" y="2067694"/>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2010</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年全球数据总量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1.2ZB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50%</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grpSp>
      <p:sp>
        <p:nvSpPr>
          <p:cNvPr id="18" name="TextBox 17"/>
          <p:cNvSpPr txBox="1"/>
          <p:nvPr/>
        </p:nvSpPr>
        <p:spPr>
          <a:xfrm>
            <a:off x="1744351" y="1773396"/>
            <a:ext cx="3888028" cy="7663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数据不再是社会生产的“副产物”，而是可被二次乃至多次加工的原料，从中可以探索更大价值，它变成了生产资料。</a:t>
            </a:r>
          </a:p>
        </p:txBody>
      </p:sp>
    </p:spTree>
    <p:extLst>
      <p:ext uri="{BB962C8B-B14F-4D97-AF65-F5344CB8AC3E}">
        <p14:creationId xmlns="" xmlns:p14="http://schemas.microsoft.com/office/powerpoint/2010/main" val="3280674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t="18831"/>
          <a:stretch>
            <a:fillRect/>
          </a:stretch>
        </p:blipFill>
        <p:spPr bwMode="auto">
          <a:xfrm>
            <a:off x="651592" y="1484784"/>
            <a:ext cx="7840817" cy="5059263"/>
          </a:xfrm>
          <a:prstGeom prst="rect">
            <a:avLst/>
          </a:prstGeom>
          <a:noFill/>
        </p:spPr>
      </p:pic>
      <p:sp>
        <p:nvSpPr>
          <p:cNvPr id="2" name="TextBox 1"/>
          <p:cNvSpPr txBox="1"/>
          <p:nvPr/>
        </p:nvSpPr>
        <p:spPr>
          <a:xfrm>
            <a:off x="999107" y="472369"/>
            <a:ext cx="2047740" cy="527782"/>
          </a:xfrm>
          <a:prstGeom prst="rect">
            <a:avLst/>
          </a:prstGeom>
          <a:noFill/>
        </p:spPr>
        <p:txBody>
          <a:bodyPr wrap="none" lIns="0" tIns="0" rIns="0" bIns="40078" rtlCol="0">
            <a:spAutoFit/>
          </a:bodyPr>
          <a:lstStyle/>
          <a:p>
            <a:pPr>
              <a:lnSpc>
                <a:spcPts val="1052"/>
              </a:lnSpc>
              <a:tabLst>
                <a:tab pos="857227" algn="l"/>
              </a:tabLst>
            </a:pPr>
            <a:r>
              <a:rPr lang="en-US" altLang="zh-CN" dirty="0" smtClean="0"/>
              <a:t>	</a:t>
            </a:r>
            <a:r>
              <a:rPr lang="en-US" altLang="zh-CN" sz="1200" dirty="0" smtClean="0">
                <a:solidFill>
                  <a:srgbClr val="FFFFFF"/>
                </a:solidFill>
                <a:latin typeface="Times New Roman" pitchFamily="18" charset="0"/>
                <a:cs typeface="Times New Roman" pitchFamily="18" charset="0"/>
              </a:rPr>
              <a:t>IBM</a:t>
            </a:r>
            <a:r>
              <a:rPr lang="en-US" altLang="zh-CN" sz="1200" dirty="0" smtClean="0">
                <a:latin typeface="Times New Roman" pitchFamily="18" charset="0"/>
                <a:cs typeface="Times New Roman" pitchFamily="18" charset="0"/>
              </a:rPr>
              <a:t> </a:t>
            </a:r>
            <a:r>
              <a:rPr lang="en-US" altLang="zh-CN" sz="1200" dirty="0" smtClean="0">
                <a:solidFill>
                  <a:srgbClr val="FFFFFF"/>
                </a:solidFill>
                <a:latin typeface="Times New Roman" pitchFamily="18" charset="0"/>
                <a:cs typeface="Times New Roman" pitchFamily="18" charset="0"/>
              </a:rPr>
              <a:t>C&amp;P</a:t>
            </a:r>
            <a:r>
              <a:rPr lang="en-US" altLang="zh-CN" sz="1200" dirty="0" smtClean="0">
                <a:latin typeface="Times New Roman" pitchFamily="18" charset="0"/>
                <a:cs typeface="Times New Roman" pitchFamily="18" charset="0"/>
              </a:rPr>
              <a:t> </a:t>
            </a:r>
            <a:r>
              <a:rPr lang="en-US" altLang="zh-CN" sz="1200" dirty="0" smtClean="0">
                <a:solidFill>
                  <a:srgbClr val="FFFFFF"/>
                </a:solidFill>
                <a:latin typeface="Times New Roman" pitchFamily="18" charset="0"/>
                <a:cs typeface="Times New Roman" pitchFamily="18" charset="0"/>
              </a:rPr>
              <a:t>Industry</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p:txBody>
      </p:sp>
      <p:sp>
        <p:nvSpPr>
          <p:cNvPr id="3" name="TextBox 1"/>
          <p:cNvSpPr txBox="1"/>
          <p:nvPr/>
        </p:nvSpPr>
        <p:spPr>
          <a:xfrm>
            <a:off x="1042547" y="1728181"/>
            <a:ext cx="1470274" cy="3361891"/>
          </a:xfrm>
          <a:prstGeom prst="rect">
            <a:avLst/>
          </a:prstGeom>
          <a:noFill/>
        </p:spPr>
        <p:txBody>
          <a:bodyPr wrap="none" lIns="0" tIns="0" rIns="0" bIns="40078" rtlCol="0">
            <a:spAutoFit/>
          </a:bodyPr>
          <a:lstStyle/>
          <a:p>
            <a:pPr>
              <a:lnSpc>
                <a:spcPts val="1841"/>
              </a:lnSpc>
              <a:tabLst>
                <a:tab pos="22266" algn="l"/>
                <a:tab pos="33398" algn="l"/>
                <a:tab pos="333985" algn="l"/>
              </a:tabLst>
            </a:pPr>
            <a:r>
              <a:rPr lang="en-US" altLang="zh-CN" dirty="0" smtClean="0"/>
              <a:t>			</a:t>
            </a:r>
            <a:r>
              <a:rPr lang="en-US" altLang="zh-CN" sz="1400" b="1" dirty="0" smtClean="0">
                <a:solidFill>
                  <a:srgbClr val="FFFFFF"/>
                </a:solidFill>
                <a:latin typeface="微软雅黑" pitchFamily="18" charset="0"/>
                <a:cs typeface="微软雅黑" pitchFamily="18" charset="0"/>
              </a:rPr>
              <a:t>需求</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841"/>
              </a:lnSpc>
              <a:tabLst>
                <a:tab pos="22266" algn="l"/>
                <a:tab pos="33398" algn="l"/>
                <a:tab pos="333985" algn="l"/>
              </a:tabLst>
            </a:pPr>
            <a:r>
              <a:rPr lang="en-US" altLang="zh-CN" sz="1400" dirty="0" smtClean="0">
                <a:solidFill>
                  <a:srgbClr val="000000"/>
                </a:solidFill>
                <a:latin typeface="微软雅黑" pitchFamily="18" charset="0"/>
                <a:cs typeface="微软雅黑" pitchFamily="18" charset="0"/>
              </a:rPr>
              <a:t>海量数据存储技术</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454"/>
              </a:lnSpc>
              <a:tabLst>
                <a:tab pos="22266" algn="l"/>
                <a:tab pos="33398" algn="l"/>
                <a:tab pos="333985" algn="l"/>
              </a:tabLst>
            </a:pPr>
            <a:r>
              <a:rPr lang="en-US" altLang="zh-CN" sz="1400" dirty="0" smtClean="0">
                <a:solidFill>
                  <a:srgbClr val="000000"/>
                </a:solidFill>
                <a:latin typeface="微软雅黑" pitchFamily="18" charset="0"/>
                <a:cs typeface="微软雅黑" pitchFamily="18" charset="0"/>
              </a:rPr>
              <a:t>实时数据处理技术</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279"/>
              </a:lnSpc>
              <a:tabLst>
                <a:tab pos="22266" algn="l"/>
                <a:tab pos="33398" algn="l"/>
                <a:tab pos="333985" algn="l"/>
              </a:tabLst>
            </a:pPr>
            <a:r>
              <a:rPr lang="en-US" altLang="zh-CN" dirty="0" smtClean="0"/>
              <a:t>		</a:t>
            </a:r>
            <a:r>
              <a:rPr lang="en-US" altLang="zh-CN" sz="1400" dirty="0" smtClean="0">
                <a:solidFill>
                  <a:srgbClr val="000000"/>
                </a:solidFill>
                <a:latin typeface="微软雅黑" pitchFamily="18" charset="0"/>
                <a:cs typeface="微软雅黑" pitchFamily="18" charset="0"/>
              </a:rPr>
              <a:t>数据高速传输技术</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367"/>
              </a:lnSpc>
              <a:tabLst>
                <a:tab pos="22266" algn="l"/>
                <a:tab pos="33398" algn="l"/>
                <a:tab pos="333985" algn="l"/>
              </a:tabLst>
            </a:pPr>
            <a:r>
              <a:rPr lang="en-US" altLang="zh-CN" dirty="0" smtClean="0"/>
              <a:t>	</a:t>
            </a:r>
            <a:r>
              <a:rPr lang="en-US" altLang="zh-CN" sz="1400" dirty="0" smtClean="0">
                <a:solidFill>
                  <a:srgbClr val="000000"/>
                </a:solidFill>
                <a:latin typeface="微软雅黑" pitchFamily="18" charset="0"/>
                <a:cs typeface="微软雅黑" pitchFamily="18" charset="0"/>
              </a:rPr>
              <a:t>搜索技术</a:t>
            </a:r>
          </a:p>
        </p:txBody>
      </p:sp>
      <p:sp>
        <p:nvSpPr>
          <p:cNvPr id="4" name="TextBox 1"/>
          <p:cNvSpPr txBox="1"/>
          <p:nvPr/>
        </p:nvSpPr>
        <p:spPr>
          <a:xfrm>
            <a:off x="5810024" y="1728181"/>
            <a:ext cx="2359620" cy="3554252"/>
          </a:xfrm>
          <a:prstGeom prst="rect">
            <a:avLst/>
          </a:prstGeom>
          <a:noFill/>
        </p:spPr>
        <p:txBody>
          <a:bodyPr wrap="none" lIns="0" tIns="0" rIns="0" bIns="40078" rtlCol="0">
            <a:spAutoFit/>
          </a:bodyPr>
          <a:lstStyle/>
          <a:p>
            <a:pPr>
              <a:lnSpc>
                <a:spcPts val="1929"/>
              </a:lnSpc>
              <a:tabLst>
                <a:tab pos="22266" algn="l"/>
                <a:tab pos="33398" algn="l"/>
                <a:tab pos="400782" algn="l"/>
              </a:tabLst>
            </a:pPr>
            <a:r>
              <a:rPr lang="en-US" altLang="zh-CN" dirty="0" smtClean="0"/>
              <a:t>			</a:t>
            </a:r>
            <a:r>
              <a:rPr lang="en-US" altLang="zh-CN" sz="1500" b="1" dirty="0" smtClean="0">
                <a:solidFill>
                  <a:srgbClr val="FFFFFF"/>
                </a:solidFill>
                <a:latin typeface="微软雅黑" pitchFamily="18" charset="0"/>
                <a:cs typeface="微软雅黑" pitchFamily="18" charset="0"/>
              </a:rPr>
              <a:t>描述</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542"/>
              </a:lnSpc>
              <a:tabLst>
                <a:tab pos="22266" algn="l"/>
                <a:tab pos="33398" algn="l"/>
                <a:tab pos="400782" algn="l"/>
              </a:tabLst>
            </a:pPr>
            <a:r>
              <a:rPr lang="en-US" altLang="zh-CN" sz="1400" dirty="0" smtClean="0">
                <a:solidFill>
                  <a:srgbClr val="000000"/>
                </a:solidFill>
                <a:latin typeface="微软雅黑" pitchFamily="18" charset="0"/>
                <a:cs typeface="微软雅黑" pitchFamily="18" charset="0"/>
              </a:rPr>
              <a:t>分布式文件系统</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367"/>
              </a:lnSpc>
              <a:tabLst>
                <a:tab pos="22266" algn="l"/>
                <a:tab pos="33398" algn="l"/>
                <a:tab pos="400782" algn="l"/>
              </a:tabLst>
            </a:pPr>
            <a:r>
              <a:rPr lang="en-US" altLang="zh-CN" sz="1400" dirty="0" smtClean="0">
                <a:solidFill>
                  <a:srgbClr val="000000"/>
                </a:solidFill>
                <a:latin typeface="微软雅黑" pitchFamily="18" charset="0"/>
                <a:cs typeface="微软雅黑" pitchFamily="18" charset="0"/>
              </a:rPr>
              <a:t>流计算引擎</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192"/>
              </a:lnSpc>
              <a:tabLst>
                <a:tab pos="22266" algn="l"/>
                <a:tab pos="33398" algn="l"/>
                <a:tab pos="400782" algn="l"/>
              </a:tabLst>
            </a:pPr>
            <a:r>
              <a:rPr lang="en-US" altLang="zh-CN" dirty="0" smtClean="0"/>
              <a:t>		</a:t>
            </a:r>
            <a:r>
              <a:rPr lang="en-US" altLang="zh-CN" sz="1400" dirty="0" smtClean="0">
                <a:solidFill>
                  <a:srgbClr val="000000"/>
                </a:solidFill>
                <a:latin typeface="微软雅黑" pitchFamily="18" charset="0"/>
                <a:cs typeface="微软雅黑" pitchFamily="18" charset="0"/>
              </a:rPr>
              <a:t>服务器/存储间高速通信</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454"/>
              </a:lnSpc>
              <a:tabLst>
                <a:tab pos="22266" algn="l"/>
                <a:tab pos="33398" algn="l"/>
                <a:tab pos="400782" algn="l"/>
              </a:tabLst>
            </a:pPr>
            <a:r>
              <a:rPr lang="en-US" altLang="zh-CN" dirty="0" smtClean="0"/>
              <a:t>	</a:t>
            </a:r>
            <a:r>
              <a:rPr lang="en-US" altLang="zh-CN" sz="1400" dirty="0" smtClean="0">
                <a:solidFill>
                  <a:srgbClr val="000000"/>
                </a:solidFill>
                <a:latin typeface="微软雅黑" pitchFamily="18" charset="0"/>
                <a:cs typeface="微软雅黑" pitchFamily="18" charset="0"/>
              </a:rPr>
              <a:t>文本检索、智能搜索、实时搜</a:t>
            </a:r>
          </a:p>
          <a:p>
            <a:pPr>
              <a:lnSpc>
                <a:spcPts val="1490"/>
              </a:lnSpc>
              <a:tabLst>
                <a:tab pos="22266" algn="l"/>
                <a:tab pos="33398" algn="l"/>
                <a:tab pos="400782" algn="l"/>
              </a:tabLst>
            </a:pPr>
            <a:r>
              <a:rPr lang="en-US" altLang="zh-CN" dirty="0" smtClean="0"/>
              <a:t>	</a:t>
            </a:r>
            <a:r>
              <a:rPr lang="en-US" altLang="zh-CN" sz="1400" dirty="0" smtClean="0">
                <a:solidFill>
                  <a:srgbClr val="000000"/>
                </a:solidFill>
                <a:latin typeface="微软雅黑" pitchFamily="18" charset="0"/>
                <a:cs typeface="微软雅黑" pitchFamily="18" charset="0"/>
              </a:rPr>
              <a:t>索</a:t>
            </a:r>
          </a:p>
        </p:txBody>
      </p:sp>
      <p:sp>
        <p:nvSpPr>
          <p:cNvPr id="5" name="TextBox 1"/>
          <p:cNvSpPr txBox="1"/>
          <p:nvPr/>
        </p:nvSpPr>
        <p:spPr>
          <a:xfrm>
            <a:off x="3887829" y="1728182"/>
            <a:ext cx="1652697" cy="3400364"/>
          </a:xfrm>
          <a:prstGeom prst="rect">
            <a:avLst/>
          </a:prstGeom>
          <a:noFill/>
        </p:spPr>
        <p:txBody>
          <a:bodyPr wrap="none" lIns="0" tIns="0" rIns="0" bIns="40078" rtlCol="0">
            <a:spAutoFit/>
          </a:bodyPr>
          <a:lstStyle/>
          <a:p>
            <a:pPr>
              <a:lnSpc>
                <a:spcPts val="1841"/>
              </a:lnSpc>
              <a:tabLst>
                <a:tab pos="77930" algn="l"/>
              </a:tabLst>
            </a:pPr>
            <a:r>
              <a:rPr lang="en-US" altLang="zh-CN" dirty="0" smtClean="0"/>
              <a:t>	</a:t>
            </a:r>
            <a:r>
              <a:rPr lang="en-US" altLang="zh-CN" sz="1400" b="1" dirty="0" smtClean="0">
                <a:solidFill>
                  <a:srgbClr val="FFFFFF"/>
                </a:solidFill>
                <a:latin typeface="微软雅黑" pitchFamily="18" charset="0"/>
                <a:cs typeface="微软雅黑" pitchFamily="18" charset="0"/>
              </a:rPr>
              <a:t>技术</a:t>
            </a:r>
          </a:p>
          <a:p>
            <a:pPr>
              <a:lnSpc>
                <a:spcPts val="877"/>
              </a:lnSpc>
            </a:pPr>
            <a:endParaRPr lang="en-US" altLang="zh-CN" dirty="0" smtClean="0"/>
          </a:p>
          <a:p>
            <a:pPr>
              <a:lnSpc>
                <a:spcPts val="877"/>
              </a:lnSpc>
            </a:pPr>
            <a:endParaRPr lang="en-US" altLang="zh-CN" dirty="0" smtClean="0"/>
          </a:p>
          <a:p>
            <a:pPr>
              <a:lnSpc>
                <a:spcPts val="2367"/>
              </a:lnSpc>
              <a:tabLst>
                <a:tab pos="77930" algn="l"/>
              </a:tabLst>
            </a:pPr>
            <a:r>
              <a:rPr lang="en-US" altLang="zh-CN" sz="1400" dirty="0" smtClean="0">
                <a:solidFill>
                  <a:srgbClr val="000000"/>
                </a:solidFill>
                <a:latin typeface="微软雅黑" pitchFamily="18" charset="0"/>
                <a:cs typeface="微软雅黑" pitchFamily="18" charset="0"/>
              </a:rPr>
              <a:t>Hadoop，x86/MPP</a:t>
            </a:r>
          </a:p>
          <a:p>
            <a:pPr>
              <a:lnSpc>
                <a:spcPts val="1490"/>
              </a:lnSpc>
              <a:tabLst>
                <a:tab pos="77930" algn="l"/>
              </a:tabLst>
            </a:pPr>
            <a:r>
              <a:rPr lang="en-US" altLang="zh-CN" sz="1400" dirty="0" smtClean="0">
                <a:solidFill>
                  <a:srgbClr val="000000"/>
                </a:solidFill>
                <a:latin typeface="微软雅黑" pitchFamily="18" charset="0"/>
                <a:cs typeface="微软雅黑" pitchFamily="18" charset="0"/>
              </a:rPr>
              <a:t>Map</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Reduce</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104"/>
              </a:lnSpc>
              <a:tabLst>
                <a:tab pos="77930" algn="l"/>
              </a:tabLst>
            </a:pPr>
            <a:r>
              <a:rPr lang="en-US" altLang="zh-CN" sz="1400" dirty="0" smtClean="0">
                <a:solidFill>
                  <a:srgbClr val="000000"/>
                </a:solidFill>
                <a:latin typeface="微软雅黑" pitchFamily="18" charset="0"/>
                <a:cs typeface="微软雅黑" pitchFamily="18" charset="0"/>
              </a:rPr>
              <a:t>Streaming</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Data</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841"/>
              </a:lnSpc>
              <a:tabLst>
                <a:tab pos="77930" algn="l"/>
              </a:tabLst>
            </a:pPr>
            <a:r>
              <a:rPr lang="en-US" altLang="zh-CN" sz="1400" dirty="0" smtClean="0">
                <a:solidFill>
                  <a:srgbClr val="000000"/>
                </a:solidFill>
                <a:latin typeface="Times New Roman" pitchFamily="18" charset="0"/>
                <a:cs typeface="Times New Roman" pitchFamily="18" charset="0"/>
              </a:rPr>
              <a:t>Infini</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Times New Roman" pitchFamily="18" charset="0"/>
                <a:cs typeface="Times New Roman" pitchFamily="18" charset="0"/>
              </a:rPr>
              <a:t>Band</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666"/>
              </a:lnSpc>
              <a:tabLst>
                <a:tab pos="77930" algn="l"/>
              </a:tabLst>
            </a:pPr>
            <a:r>
              <a:rPr lang="en-US" altLang="zh-CN" sz="1400" dirty="0" smtClean="0">
                <a:solidFill>
                  <a:srgbClr val="000000"/>
                </a:solidFill>
                <a:latin typeface="Times New Roman" pitchFamily="18" charset="0"/>
                <a:cs typeface="Times New Roman" pitchFamily="18" charset="0"/>
              </a:rPr>
              <a:t>Enterprise</a:t>
            </a:r>
          </a:p>
          <a:p>
            <a:pPr>
              <a:lnSpc>
                <a:spcPts val="1490"/>
              </a:lnSpc>
              <a:tabLst>
                <a:tab pos="77930" algn="l"/>
              </a:tabLst>
            </a:pPr>
            <a:r>
              <a:rPr lang="en-US" altLang="zh-CN" sz="1400" dirty="0" smtClean="0">
                <a:solidFill>
                  <a:srgbClr val="000000"/>
                </a:solidFill>
                <a:latin typeface="Times New Roman" pitchFamily="18" charset="0"/>
                <a:cs typeface="Times New Roman" pitchFamily="18" charset="0"/>
              </a:rPr>
              <a:t>Search</a:t>
            </a:r>
          </a:p>
        </p:txBody>
      </p:sp>
      <p:sp>
        <p:nvSpPr>
          <p:cNvPr id="6" name="TextBox 1"/>
          <p:cNvSpPr txBox="1"/>
          <p:nvPr/>
        </p:nvSpPr>
        <p:spPr>
          <a:xfrm>
            <a:off x="1053406" y="5449532"/>
            <a:ext cx="1077218" cy="271302"/>
          </a:xfrm>
          <a:prstGeom prst="rect">
            <a:avLst/>
          </a:prstGeom>
          <a:noFill/>
        </p:spPr>
        <p:txBody>
          <a:bodyPr wrap="none" lIns="0" tIns="0" rIns="0" bIns="40078" rtlCol="0">
            <a:spAutoFit/>
          </a:bodyPr>
          <a:lstStyle/>
          <a:p>
            <a:pPr>
              <a:lnSpc>
                <a:spcPts val="1841"/>
              </a:lnSpc>
            </a:pPr>
            <a:r>
              <a:rPr lang="en-US" altLang="zh-CN" sz="1400" dirty="0" smtClean="0">
                <a:solidFill>
                  <a:srgbClr val="000000"/>
                </a:solidFill>
                <a:latin typeface="微软雅黑" pitchFamily="18" charset="0"/>
                <a:cs typeface="微软雅黑" pitchFamily="18" charset="0"/>
              </a:rPr>
              <a:t>数据分析技术</a:t>
            </a:r>
          </a:p>
        </p:txBody>
      </p:sp>
      <p:sp>
        <p:nvSpPr>
          <p:cNvPr id="7" name="TextBox 1"/>
          <p:cNvSpPr txBox="1"/>
          <p:nvPr/>
        </p:nvSpPr>
        <p:spPr>
          <a:xfrm>
            <a:off x="3844390" y="5334320"/>
            <a:ext cx="4571508" cy="1233104"/>
          </a:xfrm>
          <a:prstGeom prst="rect">
            <a:avLst/>
          </a:prstGeom>
          <a:noFill/>
        </p:spPr>
        <p:txBody>
          <a:bodyPr wrap="none" lIns="0" tIns="0" rIns="0" bIns="40078" rtlCol="0">
            <a:spAutoFit/>
          </a:bodyPr>
          <a:lstStyle/>
          <a:p>
            <a:pPr>
              <a:lnSpc>
                <a:spcPts val="1841"/>
              </a:lnSpc>
              <a:tabLst>
                <a:tab pos="645704" algn="l"/>
                <a:tab pos="2015040" algn="l"/>
              </a:tabLst>
            </a:pPr>
            <a:r>
              <a:rPr lang="en-US" altLang="zh-CN" sz="1400" dirty="0" smtClean="0">
                <a:solidFill>
                  <a:srgbClr val="000000"/>
                </a:solidFill>
                <a:latin typeface="微软雅黑" pitchFamily="18" charset="0"/>
                <a:cs typeface="微软雅黑" pitchFamily="18" charset="0"/>
              </a:rPr>
              <a:t>Text</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Analytics</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Engine</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自然语言处理、文本情感分析、</a:t>
            </a:r>
          </a:p>
          <a:p>
            <a:pPr>
              <a:lnSpc>
                <a:spcPts val="1490"/>
              </a:lnSpc>
              <a:tabLst>
                <a:tab pos="645704" algn="l"/>
                <a:tab pos="2015040" algn="l"/>
              </a:tabLst>
            </a:pPr>
            <a:r>
              <a:rPr lang="en-US" altLang="zh-CN" sz="1400" dirty="0" smtClean="0">
                <a:solidFill>
                  <a:srgbClr val="000000"/>
                </a:solidFill>
                <a:latin typeface="微软雅黑" pitchFamily="18" charset="0"/>
                <a:cs typeface="微软雅黑" pitchFamily="18" charset="0"/>
              </a:rPr>
              <a:t>Visual</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Data</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Modeling</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机器学习、聚类关联、数据模</a:t>
            </a:r>
          </a:p>
          <a:p>
            <a:pPr>
              <a:lnSpc>
                <a:spcPts val="1403"/>
              </a:lnSpc>
              <a:tabLst>
                <a:tab pos="645704" algn="l"/>
                <a:tab pos="2015040" algn="l"/>
              </a:tabLst>
            </a:pPr>
            <a:r>
              <a:rPr lang="en-US" altLang="zh-CN" dirty="0" smtClean="0"/>
              <a:t>		</a:t>
            </a:r>
            <a:r>
              <a:rPr lang="en-US" altLang="zh-CN" sz="1400" dirty="0" smtClean="0">
                <a:solidFill>
                  <a:srgbClr val="000000"/>
                </a:solidFill>
                <a:latin typeface="微软雅黑" pitchFamily="18" charset="0"/>
                <a:cs typeface="微软雅黑" pitchFamily="18" charset="0"/>
              </a:rPr>
              <a:t>型</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578"/>
              </a:lnSpc>
              <a:tabLst>
                <a:tab pos="645704" algn="l"/>
                <a:tab pos="2015040" algn="l"/>
              </a:tabLst>
            </a:pPr>
            <a:r>
              <a:rPr lang="en-US" altLang="zh-CN" dirty="0" smtClean="0"/>
              <a:t>	</a:t>
            </a:r>
            <a:r>
              <a:rPr lang="en-US" altLang="zh-CN" sz="1000" dirty="0" smtClean="0">
                <a:solidFill>
                  <a:srgbClr val="000000"/>
                </a:solidFill>
                <a:latin typeface="Times New Roman" pitchFamily="18" charset="0"/>
                <a:cs typeface="Times New Roman" pitchFamily="18" charset="0"/>
              </a:rPr>
              <a:t>第</a:t>
            </a:r>
            <a:r>
              <a:rPr lang="en-US" altLang="zh-CN" sz="1000" dirty="0" smtClean="0">
                <a:latin typeface="Times New Roman" pitchFamily="18" charset="0"/>
                <a:cs typeface="Times New Roman" pitchFamily="18" charset="0"/>
              </a:rPr>
              <a:t> </a:t>
            </a:r>
            <a:r>
              <a:rPr lang="en-US" altLang="zh-CN" sz="1000" dirty="0" smtClean="0">
                <a:solidFill>
                  <a:srgbClr val="000000"/>
                </a:solidFill>
                <a:latin typeface="Times New Roman" pitchFamily="18" charset="0"/>
                <a:cs typeface="Times New Roman" pitchFamily="18" charset="0"/>
              </a:rPr>
              <a:t>10</a:t>
            </a:r>
            <a:r>
              <a:rPr lang="en-US" altLang="zh-CN" sz="1000" dirty="0" smtClean="0">
                <a:latin typeface="Times New Roman" pitchFamily="18" charset="0"/>
                <a:cs typeface="Times New Roman" pitchFamily="18" charset="0"/>
              </a:rPr>
              <a:t> </a:t>
            </a:r>
            <a:r>
              <a:rPr lang="en-US" altLang="zh-CN" sz="1000" dirty="0" smtClean="0">
                <a:solidFill>
                  <a:srgbClr val="000000"/>
                </a:solidFill>
                <a:latin typeface="Times New Roman" pitchFamily="18" charset="0"/>
                <a:cs typeface="Times New Roman" pitchFamily="18" charset="0"/>
              </a:rPr>
              <a:t>页</a:t>
            </a:r>
          </a:p>
        </p:txBody>
      </p:sp>
      <p:sp>
        <p:nvSpPr>
          <p:cNvPr id="10"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大数据涉及的关键技术</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custDataLst>
              <p:tags r:id="rId1"/>
            </p:custDataLst>
          </p:nvPr>
        </p:nvSpPr>
        <p:spPr bwMode="gray">
          <a:xfrm>
            <a:off x="284163" y="977900"/>
            <a:ext cx="2751137" cy="5187403"/>
          </a:xfrm>
          <a:prstGeom prst="rect">
            <a:avLst/>
          </a:prstGeom>
          <a:solidFill>
            <a:schemeClr val="bg1"/>
          </a:solidFill>
          <a:ln w="19050">
            <a:solidFill>
              <a:schemeClr val="accent1"/>
            </a:solidFill>
            <a:miter lim="800000"/>
            <a:headEnd/>
            <a:tailEnd/>
          </a:ln>
        </p:spPr>
        <p:txBody>
          <a:bodyPr wrap="none" anchor="ctr"/>
          <a:lstStyle/>
          <a:p>
            <a:endParaRPr kumimoji="0" lang="zh-CN" altLang="en-US">
              <a:ea typeface="宋体" pitchFamily="2" charset="-122"/>
            </a:endParaRPr>
          </a:p>
        </p:txBody>
      </p:sp>
      <p:pic>
        <p:nvPicPr>
          <p:cNvPr id="28675" name="Picture 5" descr="613TeradataLogo"/>
          <p:cNvPicPr>
            <a:picLocks noChangeAspect="1" noChangeArrowheads="1"/>
          </p:cNvPicPr>
          <p:nvPr>
            <p:custDataLst>
              <p:tags r:id="rId2"/>
            </p:custDataLst>
          </p:nvPr>
        </p:nvPicPr>
        <p:blipFill>
          <a:blip r:embed="rId58" cstate="print"/>
          <a:srcRect/>
          <a:stretch>
            <a:fillRect/>
          </a:stretch>
        </p:blipFill>
        <p:spPr bwMode="gray">
          <a:xfrm>
            <a:off x="560388" y="2249488"/>
            <a:ext cx="788987" cy="323850"/>
          </a:xfrm>
          <a:prstGeom prst="rect">
            <a:avLst/>
          </a:prstGeom>
          <a:noFill/>
          <a:ln w="9525">
            <a:noFill/>
            <a:miter lim="800000"/>
            <a:headEnd/>
            <a:tailEnd/>
          </a:ln>
        </p:spPr>
      </p:pic>
      <p:pic>
        <p:nvPicPr>
          <p:cNvPr id="28676" name="Picture 6" descr="lexisnexis"/>
          <p:cNvPicPr>
            <a:picLocks noChangeAspect="1" noChangeArrowheads="1"/>
          </p:cNvPicPr>
          <p:nvPr>
            <p:custDataLst>
              <p:tags r:id="rId3"/>
            </p:custDataLst>
          </p:nvPr>
        </p:nvPicPr>
        <p:blipFill>
          <a:blip r:embed="rId59" cstate="print"/>
          <a:srcRect/>
          <a:stretch>
            <a:fillRect/>
          </a:stretch>
        </p:blipFill>
        <p:spPr bwMode="gray">
          <a:xfrm>
            <a:off x="1354138" y="5011738"/>
            <a:ext cx="592137" cy="836612"/>
          </a:xfrm>
          <a:prstGeom prst="rect">
            <a:avLst/>
          </a:prstGeom>
          <a:noFill/>
          <a:ln w="9525">
            <a:noFill/>
            <a:miter lim="800000"/>
            <a:headEnd/>
            <a:tailEnd/>
          </a:ln>
        </p:spPr>
      </p:pic>
      <p:pic>
        <p:nvPicPr>
          <p:cNvPr id="28677" name="Picture 7" descr="NetezzaFullLogo"/>
          <p:cNvPicPr>
            <a:picLocks noChangeAspect="1" noChangeArrowheads="1"/>
          </p:cNvPicPr>
          <p:nvPr>
            <p:custDataLst>
              <p:tags r:id="rId4"/>
            </p:custDataLst>
          </p:nvPr>
        </p:nvPicPr>
        <p:blipFill>
          <a:blip r:embed="rId60" cstate="print"/>
          <a:srcRect/>
          <a:stretch>
            <a:fillRect/>
          </a:stretch>
        </p:blipFill>
        <p:spPr bwMode="gray">
          <a:xfrm>
            <a:off x="546100" y="2620963"/>
            <a:ext cx="1425575" cy="393700"/>
          </a:xfrm>
          <a:prstGeom prst="rect">
            <a:avLst/>
          </a:prstGeom>
          <a:noFill/>
          <a:ln w="9525">
            <a:noFill/>
            <a:miter lim="800000"/>
            <a:headEnd/>
            <a:tailEnd/>
          </a:ln>
        </p:spPr>
      </p:pic>
      <p:pic>
        <p:nvPicPr>
          <p:cNvPr id="28678" name="Picture 8" descr="cloudera"/>
          <p:cNvPicPr>
            <a:picLocks noChangeAspect="1" noChangeArrowheads="1"/>
          </p:cNvPicPr>
          <p:nvPr>
            <p:custDataLst>
              <p:tags r:id="rId5"/>
            </p:custDataLst>
          </p:nvPr>
        </p:nvPicPr>
        <p:blipFill>
          <a:blip r:embed="rId61" cstate="print"/>
          <a:srcRect/>
          <a:stretch>
            <a:fillRect/>
          </a:stretch>
        </p:blipFill>
        <p:spPr bwMode="gray">
          <a:xfrm>
            <a:off x="439738" y="3802063"/>
            <a:ext cx="944562" cy="350837"/>
          </a:xfrm>
          <a:prstGeom prst="rect">
            <a:avLst/>
          </a:prstGeom>
          <a:noFill/>
          <a:ln w="9525">
            <a:noFill/>
            <a:miter lim="800000"/>
            <a:headEnd/>
            <a:tailEnd/>
          </a:ln>
        </p:spPr>
      </p:pic>
      <p:pic>
        <p:nvPicPr>
          <p:cNvPr id="28679" name="Picture 9" descr="datameer"/>
          <p:cNvPicPr>
            <a:picLocks noChangeAspect="1" noChangeArrowheads="1"/>
          </p:cNvPicPr>
          <p:nvPr>
            <p:custDataLst>
              <p:tags r:id="rId6"/>
            </p:custDataLst>
          </p:nvPr>
        </p:nvPicPr>
        <p:blipFill>
          <a:blip r:embed="rId62" cstate="print"/>
          <a:srcRect/>
          <a:stretch>
            <a:fillRect/>
          </a:stretch>
        </p:blipFill>
        <p:spPr bwMode="gray">
          <a:xfrm>
            <a:off x="1544638" y="3806825"/>
            <a:ext cx="1147762" cy="317500"/>
          </a:xfrm>
          <a:prstGeom prst="rect">
            <a:avLst/>
          </a:prstGeom>
          <a:noFill/>
          <a:ln w="9525">
            <a:noFill/>
            <a:miter lim="800000"/>
            <a:headEnd/>
            <a:tailEnd/>
          </a:ln>
        </p:spPr>
      </p:pic>
      <p:sp>
        <p:nvSpPr>
          <p:cNvPr id="28680" name="Line 10"/>
          <p:cNvSpPr>
            <a:spLocks noChangeShapeType="1"/>
          </p:cNvSpPr>
          <p:nvPr>
            <p:custDataLst>
              <p:tags r:id="rId7"/>
            </p:custDataLst>
          </p:nvPr>
        </p:nvSpPr>
        <p:spPr bwMode="gray">
          <a:xfrm>
            <a:off x="414338" y="3148013"/>
            <a:ext cx="2109787" cy="0"/>
          </a:xfrm>
          <a:prstGeom prst="line">
            <a:avLst/>
          </a:prstGeom>
          <a:noFill/>
          <a:ln w="19050">
            <a:solidFill>
              <a:srgbClr val="808080"/>
            </a:solidFill>
            <a:prstDash val="sysDot"/>
            <a:round/>
            <a:headEnd/>
            <a:tailEnd/>
          </a:ln>
        </p:spPr>
        <p:txBody>
          <a:bodyPr/>
          <a:lstStyle/>
          <a:p>
            <a:endParaRPr lang="zh-CN" altLang="en-US"/>
          </a:p>
        </p:txBody>
      </p:sp>
      <p:sp>
        <p:nvSpPr>
          <p:cNvPr id="28681" name="Line 11"/>
          <p:cNvSpPr>
            <a:spLocks noChangeShapeType="1"/>
          </p:cNvSpPr>
          <p:nvPr>
            <p:custDataLst>
              <p:tags r:id="rId8"/>
            </p:custDataLst>
          </p:nvPr>
        </p:nvSpPr>
        <p:spPr bwMode="gray">
          <a:xfrm>
            <a:off x="414338" y="4397375"/>
            <a:ext cx="2514600" cy="0"/>
          </a:xfrm>
          <a:prstGeom prst="line">
            <a:avLst/>
          </a:prstGeom>
          <a:noFill/>
          <a:ln w="19050">
            <a:solidFill>
              <a:srgbClr val="808080"/>
            </a:solidFill>
            <a:prstDash val="sysDot"/>
            <a:round/>
            <a:headEnd/>
            <a:tailEnd/>
          </a:ln>
        </p:spPr>
        <p:txBody>
          <a:bodyPr/>
          <a:lstStyle/>
          <a:p>
            <a:endParaRPr lang="zh-CN" altLang="en-US"/>
          </a:p>
        </p:txBody>
      </p:sp>
      <p:sp>
        <p:nvSpPr>
          <p:cNvPr id="28682" name="Rectangle 12"/>
          <p:cNvSpPr>
            <a:spLocks noChangeArrowheads="1"/>
          </p:cNvSpPr>
          <p:nvPr>
            <p:custDataLst>
              <p:tags r:id="rId9"/>
            </p:custDataLst>
          </p:nvPr>
        </p:nvSpPr>
        <p:spPr bwMode="gray">
          <a:xfrm>
            <a:off x="414338" y="1508125"/>
            <a:ext cx="2179637" cy="430213"/>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b="1">
                <a:solidFill>
                  <a:schemeClr val="tx2"/>
                </a:solidFill>
                <a:ea typeface="宋体" pitchFamily="2" charset="-122"/>
              </a:rPr>
              <a:t>基于</a:t>
            </a:r>
            <a:r>
              <a:rPr kumimoji="0" lang="en-US" altLang="zh-CN" sz="1400" b="1">
                <a:solidFill>
                  <a:schemeClr val="tx2"/>
                </a:solidFill>
                <a:ea typeface="宋体" pitchFamily="2" charset="-122"/>
              </a:rPr>
              <a:t>SQL</a:t>
            </a:r>
            <a:r>
              <a:rPr kumimoji="0" lang="zh-CN" altLang="en-US" sz="1400" b="1">
                <a:solidFill>
                  <a:schemeClr val="tx2"/>
                </a:solidFill>
                <a:ea typeface="宋体" pitchFamily="2" charset="-122"/>
              </a:rPr>
              <a:t>语言</a:t>
            </a:r>
            <a:r>
              <a:rPr kumimoji="0" lang="en-US" altLang="zh-CN" sz="1400" b="1">
                <a:solidFill>
                  <a:schemeClr val="tx2"/>
                </a:solidFill>
                <a:ea typeface="宋体" pitchFamily="2" charset="-122"/>
              </a:rPr>
              <a:t>:</a:t>
            </a:r>
            <a:r>
              <a:rPr kumimoji="0" lang="en-US" altLang="zh-CN" sz="1400">
                <a:ea typeface="宋体" pitchFamily="2" charset="-122"/>
              </a:rPr>
              <a:t> </a:t>
            </a:r>
            <a:r>
              <a:rPr kumimoji="0" lang="zh-CN" altLang="en-US" sz="1400">
                <a:ea typeface="宋体" pitchFamily="2" charset="-122"/>
              </a:rPr>
              <a:t>面对</a:t>
            </a:r>
            <a:r>
              <a:rPr kumimoji="0" lang="en-US" altLang="zh-CN" sz="1400">
                <a:ea typeface="宋体" pitchFamily="2" charset="-122"/>
              </a:rPr>
              <a:t>OLAP</a:t>
            </a:r>
            <a:r>
              <a:rPr kumimoji="0" lang="zh-CN" altLang="en-US" sz="1400">
                <a:ea typeface="宋体" pitchFamily="2" charset="-122"/>
              </a:rPr>
              <a:t>的传统行和列</a:t>
            </a:r>
            <a:endParaRPr kumimoji="0" lang="en-US" altLang="zh-CN" sz="1400" b="1">
              <a:ea typeface="宋体" pitchFamily="2" charset="-122"/>
            </a:endParaRPr>
          </a:p>
        </p:txBody>
      </p:sp>
      <p:sp>
        <p:nvSpPr>
          <p:cNvPr id="28683" name="Rectangle 13"/>
          <p:cNvSpPr>
            <a:spLocks noChangeArrowheads="1"/>
          </p:cNvSpPr>
          <p:nvPr>
            <p:custDataLst>
              <p:tags r:id="rId10"/>
            </p:custDataLst>
          </p:nvPr>
        </p:nvSpPr>
        <p:spPr bwMode="gray">
          <a:xfrm>
            <a:off x="414338" y="3221038"/>
            <a:ext cx="2074862" cy="646112"/>
          </a:xfrm>
          <a:prstGeom prst="rect">
            <a:avLst/>
          </a:prstGeom>
          <a:noFill/>
          <a:ln w="9525">
            <a:noFill/>
            <a:miter lim="800000"/>
            <a:headEnd/>
            <a:tailEnd/>
          </a:ln>
        </p:spPr>
        <p:txBody>
          <a:bodyPr lIns="0" tIns="0" rIns="0" bIns="0">
            <a:spAutoFit/>
          </a:bodyPr>
          <a:lstStyle/>
          <a:p>
            <a:pPr marL="193675" lvl="1" indent="-192088" defTabSz="895350">
              <a:spcBef>
                <a:spcPct val="50000"/>
              </a:spcBef>
              <a:buSzPct val="125000"/>
              <a:buFont typeface="Arial" pitchFamily="34" charset="0"/>
              <a:buChar char="▪"/>
            </a:pPr>
            <a:r>
              <a:rPr kumimoji="0" lang="zh-CN" altLang="en-US" sz="1400" b="1">
                <a:solidFill>
                  <a:schemeClr val="tx2"/>
                </a:solidFill>
                <a:ea typeface="宋体" pitchFamily="2" charset="-122"/>
              </a:rPr>
              <a:t>不基于</a:t>
            </a:r>
            <a:r>
              <a:rPr kumimoji="0" lang="en-US" altLang="zh-CN" sz="1400" b="1">
                <a:solidFill>
                  <a:schemeClr val="tx2"/>
                </a:solidFill>
                <a:ea typeface="宋体" pitchFamily="2" charset="-122"/>
              </a:rPr>
              <a:t>SQL</a:t>
            </a:r>
            <a:r>
              <a:rPr kumimoji="0" lang="zh-CN" altLang="en-US" sz="1400" b="1">
                <a:solidFill>
                  <a:schemeClr val="tx2"/>
                </a:solidFill>
                <a:ea typeface="宋体" pitchFamily="2" charset="-122"/>
              </a:rPr>
              <a:t>或</a:t>
            </a:r>
            <a:r>
              <a:rPr kumimoji="0" lang="en-US" altLang="zh-CN" sz="1400" b="1">
                <a:solidFill>
                  <a:schemeClr val="tx2"/>
                </a:solidFill>
                <a:ea typeface="宋体" pitchFamily="2" charset="-122"/>
              </a:rPr>
              <a:t>map-reduce</a:t>
            </a:r>
            <a:r>
              <a:rPr kumimoji="0" lang="zh-CN" altLang="en-US" sz="1400" b="1">
                <a:solidFill>
                  <a:schemeClr val="tx2"/>
                </a:solidFill>
                <a:ea typeface="宋体" pitchFamily="2" charset="-122"/>
              </a:rPr>
              <a:t>的</a:t>
            </a:r>
            <a:r>
              <a:rPr kumimoji="0" lang="en-US" altLang="zh-CN" sz="1400" b="1">
                <a:solidFill>
                  <a:schemeClr val="tx2"/>
                </a:solidFill>
                <a:ea typeface="宋体" pitchFamily="2" charset="-122"/>
              </a:rPr>
              <a:t>:</a:t>
            </a:r>
            <a:r>
              <a:rPr kumimoji="0" lang="en-US" altLang="zh-CN" sz="1400" b="1">
                <a:ea typeface="宋体" pitchFamily="2" charset="-122"/>
              </a:rPr>
              <a:t> </a:t>
            </a:r>
            <a:r>
              <a:rPr kumimoji="0" lang="zh-CN" altLang="en-US" sz="1400" b="1">
                <a:ea typeface="宋体" pitchFamily="2" charset="-122"/>
              </a:rPr>
              <a:t>由谷歌率先发起</a:t>
            </a:r>
            <a:endParaRPr kumimoji="0" lang="en-US" altLang="zh-CN" sz="1400">
              <a:ea typeface="宋体" pitchFamily="2" charset="-122"/>
            </a:endParaRPr>
          </a:p>
        </p:txBody>
      </p:sp>
      <p:sp>
        <p:nvSpPr>
          <p:cNvPr id="28684" name="Rectangle 14"/>
          <p:cNvSpPr>
            <a:spLocks noChangeArrowheads="1"/>
          </p:cNvSpPr>
          <p:nvPr>
            <p:custDataLst>
              <p:tags r:id="rId11"/>
            </p:custDataLst>
          </p:nvPr>
        </p:nvSpPr>
        <p:spPr bwMode="gray">
          <a:xfrm>
            <a:off x="414338" y="4462463"/>
            <a:ext cx="2490787" cy="430212"/>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b="1">
                <a:solidFill>
                  <a:schemeClr val="tx2"/>
                </a:solidFill>
                <a:ea typeface="宋体" pitchFamily="2" charset="-122"/>
              </a:rPr>
              <a:t>数据流</a:t>
            </a:r>
            <a:r>
              <a:rPr kumimoji="0" lang="en-US" altLang="zh-CN" sz="1400" b="1">
                <a:solidFill>
                  <a:schemeClr val="tx2"/>
                </a:solidFill>
                <a:ea typeface="宋体" pitchFamily="2" charset="-122"/>
              </a:rPr>
              <a:t>:</a:t>
            </a:r>
            <a:r>
              <a:rPr kumimoji="0" lang="en-US" altLang="zh-CN" sz="1400">
                <a:ea typeface="宋体" pitchFamily="2" charset="-122"/>
              </a:rPr>
              <a:t> </a:t>
            </a:r>
            <a:r>
              <a:rPr kumimoji="0" lang="zh-CN" altLang="en-US" sz="1400">
                <a:solidFill>
                  <a:srgbClr val="FF0000"/>
                </a:solidFill>
                <a:ea typeface="宋体" pitchFamily="2" charset="-122"/>
              </a:rPr>
              <a:t>基于运行商数据直接生成任意图形</a:t>
            </a:r>
            <a:endParaRPr kumimoji="0" lang="en-US" altLang="zh-CN" sz="1400">
              <a:solidFill>
                <a:srgbClr val="FF0000"/>
              </a:solidFill>
              <a:ea typeface="宋体" pitchFamily="2" charset="-122"/>
            </a:endParaRPr>
          </a:p>
        </p:txBody>
      </p:sp>
      <p:pic>
        <p:nvPicPr>
          <p:cNvPr id="28685" name="Picture 15" descr="vertica-logo"/>
          <p:cNvPicPr>
            <a:picLocks noChangeAspect="1" noChangeArrowheads="1"/>
          </p:cNvPicPr>
          <p:nvPr>
            <p:custDataLst>
              <p:tags r:id="rId12"/>
            </p:custDataLst>
          </p:nvPr>
        </p:nvPicPr>
        <p:blipFill>
          <a:blip r:embed="rId63" cstate="print"/>
          <a:srcRect/>
          <a:stretch>
            <a:fillRect/>
          </a:stretch>
        </p:blipFill>
        <p:spPr bwMode="gray">
          <a:xfrm>
            <a:off x="1577975" y="2249488"/>
            <a:ext cx="671513" cy="388937"/>
          </a:xfrm>
          <a:prstGeom prst="rect">
            <a:avLst/>
          </a:prstGeom>
          <a:noFill/>
          <a:ln w="9525">
            <a:noFill/>
            <a:miter lim="800000"/>
            <a:headEnd/>
            <a:tailEnd/>
          </a:ln>
        </p:spPr>
      </p:pic>
      <p:grpSp>
        <p:nvGrpSpPr>
          <p:cNvPr id="2" name="Group 62"/>
          <p:cNvGrpSpPr>
            <a:grpSpLocks/>
          </p:cNvGrpSpPr>
          <p:nvPr/>
        </p:nvGrpSpPr>
        <p:grpSpPr bwMode="auto">
          <a:xfrm>
            <a:off x="284163" y="977900"/>
            <a:ext cx="2751137" cy="450850"/>
            <a:chOff x="71" y="574"/>
            <a:chExt cx="1733" cy="218"/>
          </a:xfrm>
        </p:grpSpPr>
        <p:sp>
          <p:nvSpPr>
            <p:cNvPr id="28732" name="Rectangle 16"/>
            <p:cNvSpPr>
              <a:spLocks noChangeArrowheads="1"/>
            </p:cNvSpPr>
            <p:nvPr>
              <p:custDataLst>
                <p:tags r:id="rId55"/>
              </p:custDataLst>
            </p:nvPr>
          </p:nvSpPr>
          <p:spPr bwMode="gray">
            <a:xfrm>
              <a:off x="71" y="574"/>
              <a:ext cx="1733" cy="218"/>
            </a:xfrm>
            <a:prstGeom prst="rect">
              <a:avLst/>
            </a:prstGeom>
            <a:solidFill>
              <a:schemeClr val="accent1"/>
            </a:solidFill>
            <a:ln w="9525">
              <a:noFill/>
              <a:miter lim="800000"/>
              <a:headEnd/>
              <a:tailEnd/>
            </a:ln>
          </p:spPr>
          <p:txBody>
            <a:bodyPr wrap="none" anchor="ctr"/>
            <a:lstStyle/>
            <a:p>
              <a:endParaRPr kumimoji="0" lang="zh-CN" altLang="en-US">
                <a:ea typeface="宋体" pitchFamily="2" charset="-122"/>
              </a:endParaRPr>
            </a:p>
          </p:txBody>
        </p:sp>
        <p:sp>
          <p:nvSpPr>
            <p:cNvPr id="28733" name="Rectangle 17"/>
            <p:cNvSpPr>
              <a:spLocks noChangeArrowheads="1"/>
            </p:cNvSpPr>
            <p:nvPr>
              <p:custDataLst>
                <p:tags r:id="rId56"/>
              </p:custDataLst>
            </p:nvPr>
          </p:nvSpPr>
          <p:spPr bwMode="gray">
            <a:xfrm>
              <a:off x="71" y="574"/>
              <a:ext cx="1733" cy="218"/>
            </a:xfrm>
            <a:prstGeom prst="rect">
              <a:avLst/>
            </a:prstGeom>
            <a:noFill/>
            <a:ln w="9525">
              <a:noFill/>
              <a:miter lim="800000"/>
              <a:headEnd/>
              <a:tailEnd/>
            </a:ln>
          </p:spPr>
          <p:txBody>
            <a:bodyPr lIns="62230" tIns="0" rIns="62230" bIns="0" anchor="ctr"/>
            <a:lstStyle/>
            <a:p>
              <a:pPr defTabSz="895350">
                <a:buClr>
                  <a:schemeClr val="tx2"/>
                </a:buClr>
              </a:pPr>
              <a:r>
                <a:rPr kumimoji="0" lang="zh-CN" altLang="en-US" b="1">
                  <a:solidFill>
                    <a:schemeClr val="tx2"/>
                  </a:solidFill>
                  <a:ea typeface="宋体" pitchFamily="2" charset="-122"/>
                </a:rPr>
                <a:t>新平台技术</a:t>
              </a:r>
              <a:endParaRPr kumimoji="0" lang="en-US" altLang="zh-CN" b="1">
                <a:solidFill>
                  <a:schemeClr val="tx2"/>
                </a:solidFill>
                <a:ea typeface="宋体" pitchFamily="2" charset="-122"/>
              </a:endParaRPr>
            </a:p>
          </p:txBody>
        </p:sp>
      </p:grpSp>
      <p:sp>
        <p:nvSpPr>
          <p:cNvPr id="28687" name="Line 18"/>
          <p:cNvSpPr>
            <a:spLocks noChangeShapeType="1"/>
          </p:cNvSpPr>
          <p:nvPr>
            <p:custDataLst>
              <p:tags r:id="rId13"/>
            </p:custDataLst>
          </p:nvPr>
        </p:nvSpPr>
        <p:spPr bwMode="gray">
          <a:xfrm>
            <a:off x="2751138" y="1647825"/>
            <a:ext cx="0" cy="3051175"/>
          </a:xfrm>
          <a:prstGeom prst="line">
            <a:avLst/>
          </a:prstGeom>
          <a:noFill/>
          <a:ln w="19050">
            <a:solidFill>
              <a:schemeClr val="tx2"/>
            </a:solidFill>
            <a:round/>
            <a:headEnd type="triangle" w="med" len="med"/>
            <a:tailEnd type="triangle" w="med" len="med"/>
          </a:ln>
        </p:spPr>
        <p:txBody>
          <a:bodyPr/>
          <a:lstStyle/>
          <a:p>
            <a:endParaRPr lang="zh-CN" altLang="en-US"/>
          </a:p>
        </p:txBody>
      </p:sp>
      <p:sp>
        <p:nvSpPr>
          <p:cNvPr id="28688" name="Rectangle 19"/>
          <p:cNvSpPr>
            <a:spLocks noChangeArrowheads="1"/>
          </p:cNvSpPr>
          <p:nvPr>
            <p:custDataLst>
              <p:tags r:id="rId14"/>
            </p:custDataLst>
          </p:nvPr>
        </p:nvSpPr>
        <p:spPr bwMode="gray">
          <a:xfrm>
            <a:off x="3111500" y="977900"/>
            <a:ext cx="2876550" cy="5187403"/>
          </a:xfrm>
          <a:prstGeom prst="rect">
            <a:avLst/>
          </a:prstGeom>
          <a:solidFill>
            <a:schemeClr val="bg1"/>
          </a:solidFill>
          <a:ln w="19050">
            <a:solidFill>
              <a:schemeClr val="accent1"/>
            </a:solidFill>
            <a:miter lim="800000"/>
            <a:headEnd/>
            <a:tailEnd/>
          </a:ln>
        </p:spPr>
        <p:txBody>
          <a:bodyPr wrap="none" anchor="ctr"/>
          <a:lstStyle/>
          <a:p>
            <a:endParaRPr kumimoji="0" lang="zh-CN" altLang="en-US">
              <a:ea typeface="宋体" pitchFamily="2" charset="-122"/>
            </a:endParaRPr>
          </a:p>
        </p:txBody>
      </p:sp>
      <p:sp>
        <p:nvSpPr>
          <p:cNvPr id="28689" name="Freeform 20"/>
          <p:cNvSpPr>
            <a:spLocks/>
          </p:cNvSpPr>
          <p:nvPr>
            <p:custDataLst>
              <p:tags r:id="rId15"/>
            </p:custDataLst>
          </p:nvPr>
        </p:nvSpPr>
        <p:spPr bwMode="gray">
          <a:xfrm rot="5400000">
            <a:off x="2757487" y="1957388"/>
            <a:ext cx="1781175" cy="882650"/>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0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0" y="247"/>
                </a:lnTo>
                <a:lnTo>
                  <a:pt x="0" y="0"/>
                </a:lnTo>
                <a:close/>
              </a:path>
            </a:pathLst>
          </a:custGeom>
          <a:solidFill>
            <a:schemeClr val="accent1"/>
          </a:solidFill>
          <a:ln w="28575">
            <a:solidFill>
              <a:schemeClr val="bg1"/>
            </a:solidFill>
            <a:round/>
            <a:headEnd/>
            <a:tailEnd/>
          </a:ln>
        </p:spPr>
        <p:txBody>
          <a:bodyPr wrap="none" anchor="ctr"/>
          <a:lstStyle/>
          <a:p>
            <a:endParaRPr lang="zh-CN" altLang="en-US"/>
          </a:p>
        </p:txBody>
      </p:sp>
      <p:sp>
        <p:nvSpPr>
          <p:cNvPr id="28690" name="Freeform 21"/>
          <p:cNvSpPr>
            <a:spLocks/>
          </p:cNvSpPr>
          <p:nvPr>
            <p:custDataLst>
              <p:tags r:id="rId16"/>
            </p:custDataLst>
          </p:nvPr>
        </p:nvSpPr>
        <p:spPr bwMode="gray">
          <a:xfrm rot="5400000">
            <a:off x="2755106" y="3337719"/>
            <a:ext cx="1785938" cy="882650"/>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2147483647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89" y="247"/>
                </a:lnTo>
                <a:lnTo>
                  <a:pt x="0" y="0"/>
                </a:lnTo>
                <a:close/>
              </a:path>
            </a:pathLst>
          </a:custGeom>
          <a:solidFill>
            <a:schemeClr val="accent1"/>
          </a:solidFill>
          <a:ln w="28575">
            <a:solidFill>
              <a:schemeClr val="bg1"/>
            </a:solidFill>
            <a:round/>
            <a:headEnd/>
            <a:tailEnd/>
          </a:ln>
        </p:spPr>
        <p:txBody>
          <a:bodyPr wrap="none" anchor="ctr"/>
          <a:lstStyle/>
          <a:p>
            <a:endParaRPr lang="zh-CN" altLang="en-US"/>
          </a:p>
        </p:txBody>
      </p:sp>
      <p:sp>
        <p:nvSpPr>
          <p:cNvPr id="28691" name="Freeform 22"/>
          <p:cNvSpPr>
            <a:spLocks/>
          </p:cNvSpPr>
          <p:nvPr>
            <p:custDataLst>
              <p:tags r:id="rId17"/>
            </p:custDataLst>
          </p:nvPr>
        </p:nvSpPr>
        <p:spPr bwMode="gray">
          <a:xfrm rot="5400000">
            <a:off x="2755106" y="4714082"/>
            <a:ext cx="1785937" cy="882650"/>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2147483647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89" y="247"/>
                </a:lnTo>
                <a:lnTo>
                  <a:pt x="0" y="0"/>
                </a:lnTo>
                <a:close/>
              </a:path>
            </a:pathLst>
          </a:custGeom>
          <a:solidFill>
            <a:schemeClr val="accent1"/>
          </a:solidFill>
          <a:ln w="28575">
            <a:solidFill>
              <a:schemeClr val="bg1"/>
            </a:solidFill>
            <a:round/>
            <a:headEnd/>
            <a:tailEnd/>
          </a:ln>
        </p:spPr>
        <p:txBody>
          <a:bodyPr wrap="none" anchor="ctr"/>
          <a:lstStyle/>
          <a:p>
            <a:endParaRPr lang="zh-CN" altLang="en-US"/>
          </a:p>
        </p:txBody>
      </p:sp>
      <p:sp>
        <p:nvSpPr>
          <p:cNvPr id="28692" name="Rectangle 23"/>
          <p:cNvSpPr>
            <a:spLocks noChangeArrowheads="1"/>
          </p:cNvSpPr>
          <p:nvPr>
            <p:custDataLst>
              <p:tags r:id="rId18"/>
            </p:custDataLst>
          </p:nvPr>
        </p:nvSpPr>
        <p:spPr bwMode="gray">
          <a:xfrm>
            <a:off x="3298825" y="1873250"/>
            <a:ext cx="698500" cy="430213"/>
          </a:xfrm>
          <a:prstGeom prst="rect">
            <a:avLst/>
          </a:prstGeom>
          <a:noFill/>
          <a:ln w="9525">
            <a:noFill/>
            <a:miter lim="800000"/>
            <a:headEnd/>
            <a:tailEnd/>
          </a:ln>
        </p:spPr>
        <p:txBody>
          <a:bodyPr lIns="3808" tIns="0" rIns="3808" bIns="0" anchor="ctr">
            <a:spAutoFit/>
          </a:bodyPr>
          <a:lstStyle/>
          <a:p>
            <a:pPr defTabSz="895350">
              <a:buClr>
                <a:schemeClr val="tx2"/>
              </a:buClr>
            </a:pPr>
            <a:r>
              <a:rPr kumimoji="0" lang="zh-CN" altLang="en-US" sz="1400" b="1">
                <a:solidFill>
                  <a:schemeClr val="tx2"/>
                </a:solidFill>
                <a:ea typeface="宋体" pitchFamily="2" charset="-122"/>
              </a:rPr>
              <a:t>数据入口</a:t>
            </a:r>
            <a:r>
              <a:rPr kumimoji="0" lang="en-US" altLang="zh-CN" sz="1400" b="1">
                <a:solidFill>
                  <a:schemeClr val="tx2"/>
                </a:solidFill>
                <a:ea typeface="宋体" pitchFamily="2" charset="-122"/>
              </a:rPr>
              <a:t>/</a:t>
            </a:r>
            <a:r>
              <a:rPr kumimoji="0" lang="zh-CN" altLang="en-US" sz="1400" b="1">
                <a:solidFill>
                  <a:schemeClr val="tx2"/>
                </a:solidFill>
                <a:ea typeface="宋体" pitchFamily="2" charset="-122"/>
              </a:rPr>
              <a:t>汇聚</a:t>
            </a:r>
            <a:endParaRPr kumimoji="0" lang="en-US" altLang="zh-CN" sz="1400" b="1">
              <a:solidFill>
                <a:schemeClr val="tx2"/>
              </a:solidFill>
              <a:ea typeface="宋体" pitchFamily="2" charset="-122"/>
            </a:endParaRPr>
          </a:p>
        </p:txBody>
      </p:sp>
      <p:sp>
        <p:nvSpPr>
          <p:cNvPr id="28693" name="Rectangle 24"/>
          <p:cNvSpPr>
            <a:spLocks noChangeArrowheads="1"/>
          </p:cNvSpPr>
          <p:nvPr>
            <p:custDataLst>
              <p:tags r:id="rId19"/>
            </p:custDataLst>
          </p:nvPr>
        </p:nvSpPr>
        <p:spPr bwMode="gray">
          <a:xfrm>
            <a:off x="3244850" y="3454400"/>
            <a:ext cx="804863" cy="215900"/>
          </a:xfrm>
          <a:prstGeom prst="rect">
            <a:avLst/>
          </a:prstGeom>
          <a:noFill/>
          <a:ln w="9525">
            <a:noFill/>
            <a:miter lim="800000"/>
            <a:headEnd/>
            <a:tailEnd/>
          </a:ln>
        </p:spPr>
        <p:txBody>
          <a:bodyPr lIns="3808" tIns="0" rIns="3808" bIns="0" anchor="ctr">
            <a:spAutoFit/>
          </a:bodyPr>
          <a:lstStyle/>
          <a:p>
            <a:pPr defTabSz="895350">
              <a:buClr>
                <a:schemeClr val="tx2"/>
              </a:buClr>
            </a:pPr>
            <a:r>
              <a:rPr kumimoji="0" lang="zh-CN" altLang="en-US" sz="1400" b="1">
                <a:solidFill>
                  <a:schemeClr val="tx2"/>
                </a:solidFill>
                <a:ea typeface="宋体" pitchFamily="2" charset="-122"/>
              </a:rPr>
              <a:t>数据平台</a:t>
            </a:r>
            <a:endParaRPr kumimoji="0" lang="en-US" altLang="zh-CN" sz="1400" b="1">
              <a:solidFill>
                <a:schemeClr val="tx2"/>
              </a:solidFill>
              <a:ea typeface="宋体" pitchFamily="2" charset="-122"/>
            </a:endParaRPr>
          </a:p>
        </p:txBody>
      </p:sp>
      <p:sp>
        <p:nvSpPr>
          <p:cNvPr id="28694" name="Rectangle 25"/>
          <p:cNvSpPr>
            <a:spLocks noChangeArrowheads="1"/>
          </p:cNvSpPr>
          <p:nvPr>
            <p:custDataLst>
              <p:tags r:id="rId20"/>
            </p:custDataLst>
          </p:nvPr>
        </p:nvSpPr>
        <p:spPr bwMode="gray">
          <a:xfrm>
            <a:off x="3251200" y="4892675"/>
            <a:ext cx="793750" cy="215900"/>
          </a:xfrm>
          <a:prstGeom prst="rect">
            <a:avLst/>
          </a:prstGeom>
          <a:noFill/>
          <a:ln w="9525">
            <a:noFill/>
            <a:miter lim="800000"/>
            <a:headEnd/>
            <a:tailEnd/>
          </a:ln>
        </p:spPr>
        <p:txBody>
          <a:bodyPr lIns="3808" tIns="0" rIns="3808" bIns="0" anchor="ctr">
            <a:spAutoFit/>
          </a:bodyPr>
          <a:lstStyle/>
          <a:p>
            <a:pPr defTabSz="895350">
              <a:buClr>
                <a:schemeClr val="tx2"/>
              </a:buClr>
            </a:pPr>
            <a:r>
              <a:rPr kumimoji="0" lang="zh-CN" altLang="en-US" sz="1400" b="1">
                <a:solidFill>
                  <a:schemeClr val="tx2"/>
                </a:solidFill>
                <a:ea typeface="宋体" pitchFamily="2" charset="-122"/>
              </a:rPr>
              <a:t>分析</a:t>
            </a:r>
            <a:endParaRPr kumimoji="0" lang="en-US" altLang="zh-CN" sz="1400" b="1">
              <a:solidFill>
                <a:schemeClr val="tx2"/>
              </a:solidFill>
              <a:ea typeface="宋体" pitchFamily="2" charset="-122"/>
            </a:endParaRPr>
          </a:p>
        </p:txBody>
      </p:sp>
      <p:pic>
        <p:nvPicPr>
          <p:cNvPr id="28695" name="Picture 26" descr="ISO Home"/>
          <p:cNvPicPr>
            <a:picLocks noChangeAspect="1" noChangeArrowheads="1"/>
          </p:cNvPicPr>
          <p:nvPr>
            <p:custDataLst>
              <p:tags r:id="rId21"/>
            </p:custDataLst>
          </p:nvPr>
        </p:nvPicPr>
        <p:blipFill>
          <a:blip r:embed="rId64" cstate="print"/>
          <a:srcRect/>
          <a:stretch>
            <a:fillRect/>
          </a:stretch>
        </p:blipFill>
        <p:spPr bwMode="gray">
          <a:xfrm>
            <a:off x="4179888" y="1863725"/>
            <a:ext cx="368300" cy="317500"/>
          </a:xfrm>
          <a:prstGeom prst="rect">
            <a:avLst/>
          </a:prstGeom>
          <a:noFill/>
          <a:ln w="9525">
            <a:noFill/>
            <a:miter lim="800000"/>
            <a:headEnd/>
            <a:tailEnd/>
          </a:ln>
        </p:spPr>
      </p:pic>
      <p:pic>
        <p:nvPicPr>
          <p:cNvPr id="28696" name="Picture 27" descr="TransUnionLogo"/>
          <p:cNvPicPr>
            <a:picLocks noChangeAspect="1" noChangeArrowheads="1"/>
          </p:cNvPicPr>
          <p:nvPr>
            <p:custDataLst>
              <p:tags r:id="rId22"/>
            </p:custDataLst>
          </p:nvPr>
        </p:nvPicPr>
        <p:blipFill>
          <a:blip r:embed="rId65" cstate="print"/>
          <a:srcRect/>
          <a:stretch>
            <a:fillRect/>
          </a:stretch>
        </p:blipFill>
        <p:spPr bwMode="gray">
          <a:xfrm>
            <a:off x="4694238" y="1781175"/>
            <a:ext cx="361950" cy="371475"/>
          </a:xfrm>
          <a:prstGeom prst="rect">
            <a:avLst/>
          </a:prstGeom>
          <a:noFill/>
          <a:ln w="9525">
            <a:noFill/>
            <a:miter lim="800000"/>
            <a:headEnd/>
            <a:tailEnd/>
          </a:ln>
        </p:spPr>
      </p:pic>
      <p:pic>
        <p:nvPicPr>
          <p:cNvPr id="28697" name="Picture 28" descr="acxiom2"/>
          <p:cNvPicPr>
            <a:picLocks noChangeAspect="1" noChangeArrowheads="1"/>
          </p:cNvPicPr>
          <p:nvPr>
            <p:custDataLst>
              <p:tags r:id="rId23"/>
            </p:custDataLst>
          </p:nvPr>
        </p:nvPicPr>
        <p:blipFill>
          <a:blip r:embed="rId66" cstate="print"/>
          <a:srcRect/>
          <a:stretch>
            <a:fillRect/>
          </a:stretch>
        </p:blipFill>
        <p:spPr bwMode="gray">
          <a:xfrm>
            <a:off x="4224338" y="2297113"/>
            <a:ext cx="485775" cy="252412"/>
          </a:xfrm>
          <a:prstGeom prst="rect">
            <a:avLst/>
          </a:prstGeom>
          <a:noFill/>
          <a:ln w="9525">
            <a:noFill/>
            <a:miter lim="800000"/>
            <a:headEnd/>
            <a:tailEnd/>
          </a:ln>
        </p:spPr>
      </p:pic>
      <p:pic>
        <p:nvPicPr>
          <p:cNvPr id="28698" name="Picture 29"/>
          <p:cNvPicPr>
            <a:picLocks noChangeAspect="1" noChangeArrowheads="1"/>
          </p:cNvPicPr>
          <p:nvPr>
            <p:custDataLst>
              <p:tags r:id="rId24"/>
            </p:custDataLst>
          </p:nvPr>
        </p:nvPicPr>
        <p:blipFill>
          <a:blip r:embed="rId67" cstate="print"/>
          <a:srcRect t="2040" r="4610"/>
          <a:stretch>
            <a:fillRect/>
          </a:stretch>
        </p:blipFill>
        <p:spPr bwMode="gray">
          <a:xfrm>
            <a:off x="4202113" y="3036888"/>
            <a:ext cx="312737" cy="390525"/>
          </a:xfrm>
          <a:prstGeom prst="rect">
            <a:avLst/>
          </a:prstGeom>
          <a:noFill/>
          <a:ln w="9525">
            <a:noFill/>
            <a:miter lim="800000"/>
            <a:headEnd/>
            <a:tailEnd/>
          </a:ln>
        </p:spPr>
      </p:pic>
      <p:pic>
        <p:nvPicPr>
          <p:cNvPr id="28699" name="Picture 30" descr="cloudera"/>
          <p:cNvPicPr>
            <a:picLocks noChangeAspect="1" noChangeArrowheads="1"/>
          </p:cNvPicPr>
          <p:nvPr>
            <p:custDataLst>
              <p:tags r:id="rId25"/>
            </p:custDataLst>
          </p:nvPr>
        </p:nvPicPr>
        <p:blipFill>
          <a:blip r:embed="rId61" cstate="print"/>
          <a:srcRect/>
          <a:stretch>
            <a:fillRect/>
          </a:stretch>
        </p:blipFill>
        <p:spPr bwMode="gray">
          <a:xfrm>
            <a:off x="4232275" y="3706813"/>
            <a:ext cx="814388" cy="298450"/>
          </a:xfrm>
          <a:prstGeom prst="rect">
            <a:avLst/>
          </a:prstGeom>
          <a:noFill/>
          <a:ln w="9525">
            <a:noFill/>
            <a:miter lim="800000"/>
            <a:headEnd/>
            <a:tailEnd/>
          </a:ln>
        </p:spPr>
      </p:pic>
      <p:pic>
        <p:nvPicPr>
          <p:cNvPr id="28700" name="Picture 31" descr="datameer"/>
          <p:cNvPicPr>
            <a:picLocks noChangeAspect="1" noChangeArrowheads="1"/>
          </p:cNvPicPr>
          <p:nvPr>
            <p:custDataLst>
              <p:tags r:id="rId26"/>
            </p:custDataLst>
          </p:nvPr>
        </p:nvPicPr>
        <p:blipFill>
          <a:blip r:embed="rId62" cstate="print"/>
          <a:srcRect/>
          <a:stretch>
            <a:fillRect/>
          </a:stretch>
        </p:blipFill>
        <p:spPr bwMode="gray">
          <a:xfrm>
            <a:off x="4168775" y="3979863"/>
            <a:ext cx="885825" cy="242887"/>
          </a:xfrm>
          <a:prstGeom prst="rect">
            <a:avLst/>
          </a:prstGeom>
          <a:noFill/>
          <a:ln w="9525">
            <a:noFill/>
            <a:miter lim="800000"/>
            <a:headEnd/>
            <a:tailEnd/>
          </a:ln>
        </p:spPr>
      </p:pic>
      <p:pic>
        <p:nvPicPr>
          <p:cNvPr id="28701" name="Picture 32" descr="aster-data-logo"/>
          <p:cNvPicPr>
            <a:picLocks noChangeAspect="1" noChangeArrowheads="1"/>
          </p:cNvPicPr>
          <p:nvPr>
            <p:custDataLst>
              <p:tags r:id="rId27"/>
            </p:custDataLst>
          </p:nvPr>
        </p:nvPicPr>
        <p:blipFill>
          <a:blip r:embed="rId68" cstate="print"/>
          <a:srcRect/>
          <a:stretch>
            <a:fillRect/>
          </a:stretch>
        </p:blipFill>
        <p:spPr bwMode="gray">
          <a:xfrm>
            <a:off x="4689475" y="3341688"/>
            <a:ext cx="457200" cy="379412"/>
          </a:xfrm>
          <a:prstGeom prst="rect">
            <a:avLst/>
          </a:prstGeom>
          <a:noFill/>
          <a:ln w="9525">
            <a:noFill/>
            <a:miter lim="800000"/>
            <a:headEnd/>
            <a:tailEnd/>
          </a:ln>
        </p:spPr>
      </p:pic>
      <p:pic>
        <p:nvPicPr>
          <p:cNvPr id="28702" name="Picture 33" descr="IBM"/>
          <p:cNvPicPr>
            <a:picLocks noChangeAspect="1" noChangeArrowheads="1"/>
          </p:cNvPicPr>
          <p:nvPr>
            <p:custDataLst>
              <p:tags r:id="rId28"/>
            </p:custDataLst>
          </p:nvPr>
        </p:nvPicPr>
        <p:blipFill>
          <a:blip r:embed="rId69" cstate="print"/>
          <a:srcRect/>
          <a:stretch>
            <a:fillRect/>
          </a:stretch>
        </p:blipFill>
        <p:spPr bwMode="gray">
          <a:xfrm>
            <a:off x="4587875" y="3049588"/>
            <a:ext cx="515938" cy="319087"/>
          </a:xfrm>
          <a:prstGeom prst="rect">
            <a:avLst/>
          </a:prstGeom>
          <a:noFill/>
          <a:ln w="9525">
            <a:noFill/>
            <a:miter lim="800000"/>
            <a:headEnd/>
            <a:tailEnd/>
          </a:ln>
        </p:spPr>
      </p:pic>
      <p:pic>
        <p:nvPicPr>
          <p:cNvPr id="28703" name="Picture 34" descr="SAP"/>
          <p:cNvPicPr>
            <a:picLocks noChangeAspect="1" noChangeArrowheads="1"/>
          </p:cNvPicPr>
          <p:nvPr>
            <p:custDataLst>
              <p:tags r:id="rId29"/>
            </p:custDataLst>
          </p:nvPr>
        </p:nvPicPr>
        <p:blipFill>
          <a:blip r:embed="rId70" cstate="print"/>
          <a:srcRect/>
          <a:stretch>
            <a:fillRect/>
          </a:stretch>
        </p:blipFill>
        <p:spPr bwMode="gray">
          <a:xfrm>
            <a:off x="4213225" y="3413125"/>
            <a:ext cx="466725" cy="284163"/>
          </a:xfrm>
          <a:prstGeom prst="rect">
            <a:avLst/>
          </a:prstGeom>
          <a:noFill/>
          <a:ln w="9525">
            <a:noFill/>
            <a:miter lim="800000"/>
            <a:headEnd/>
            <a:tailEnd/>
          </a:ln>
        </p:spPr>
      </p:pic>
      <p:sp>
        <p:nvSpPr>
          <p:cNvPr id="28704" name="Line 35"/>
          <p:cNvSpPr>
            <a:spLocks noChangeShapeType="1"/>
          </p:cNvSpPr>
          <p:nvPr>
            <p:custDataLst>
              <p:tags r:id="rId30"/>
            </p:custDataLst>
          </p:nvPr>
        </p:nvSpPr>
        <p:spPr bwMode="gray">
          <a:xfrm>
            <a:off x="4135438" y="2906713"/>
            <a:ext cx="965200" cy="0"/>
          </a:xfrm>
          <a:prstGeom prst="line">
            <a:avLst/>
          </a:prstGeom>
          <a:noFill/>
          <a:ln w="19050">
            <a:solidFill>
              <a:srgbClr val="808080"/>
            </a:solidFill>
            <a:prstDash val="sysDot"/>
            <a:round/>
            <a:headEnd/>
            <a:tailEnd/>
          </a:ln>
        </p:spPr>
        <p:txBody>
          <a:bodyPr/>
          <a:lstStyle/>
          <a:p>
            <a:endParaRPr lang="zh-CN" altLang="en-US"/>
          </a:p>
        </p:txBody>
      </p:sp>
      <p:sp>
        <p:nvSpPr>
          <p:cNvPr id="28705" name="Line 36"/>
          <p:cNvSpPr>
            <a:spLocks noChangeShapeType="1"/>
          </p:cNvSpPr>
          <p:nvPr>
            <p:custDataLst>
              <p:tags r:id="rId31"/>
            </p:custDataLst>
          </p:nvPr>
        </p:nvSpPr>
        <p:spPr bwMode="gray">
          <a:xfrm>
            <a:off x="4135438" y="4252913"/>
            <a:ext cx="965200" cy="0"/>
          </a:xfrm>
          <a:prstGeom prst="line">
            <a:avLst/>
          </a:prstGeom>
          <a:noFill/>
          <a:ln w="19050">
            <a:solidFill>
              <a:srgbClr val="808080"/>
            </a:solidFill>
            <a:prstDash val="sysDot"/>
            <a:round/>
            <a:headEnd/>
            <a:tailEnd/>
          </a:ln>
        </p:spPr>
        <p:txBody>
          <a:bodyPr/>
          <a:lstStyle/>
          <a:p>
            <a:endParaRPr lang="zh-CN" altLang="en-US"/>
          </a:p>
        </p:txBody>
      </p:sp>
      <p:sp>
        <p:nvSpPr>
          <p:cNvPr id="28706" name="Line 37"/>
          <p:cNvSpPr>
            <a:spLocks noChangeShapeType="1"/>
          </p:cNvSpPr>
          <p:nvPr>
            <p:custDataLst>
              <p:tags r:id="rId32"/>
            </p:custDataLst>
          </p:nvPr>
        </p:nvSpPr>
        <p:spPr bwMode="gray">
          <a:xfrm flipH="1">
            <a:off x="5580112" y="1508125"/>
            <a:ext cx="6301" cy="4657179"/>
          </a:xfrm>
          <a:prstGeom prst="line">
            <a:avLst/>
          </a:prstGeom>
          <a:noFill/>
          <a:ln w="19050">
            <a:solidFill>
              <a:schemeClr val="tx2"/>
            </a:solidFill>
            <a:round/>
            <a:headEnd type="triangle" w="med" len="med"/>
            <a:tailEnd type="triangle" w="med" len="med"/>
          </a:ln>
        </p:spPr>
        <p:txBody>
          <a:bodyPr/>
          <a:lstStyle/>
          <a:p>
            <a:endParaRPr lang="zh-CN" altLang="en-US"/>
          </a:p>
        </p:txBody>
      </p:sp>
      <p:pic>
        <p:nvPicPr>
          <p:cNvPr id="28707" name="Picture 38" descr="lexisnexis"/>
          <p:cNvPicPr>
            <a:picLocks noChangeAspect="1" noChangeArrowheads="1"/>
          </p:cNvPicPr>
          <p:nvPr>
            <p:custDataLst>
              <p:tags r:id="rId33"/>
            </p:custDataLst>
          </p:nvPr>
        </p:nvPicPr>
        <p:blipFill>
          <a:blip r:embed="rId59" cstate="print"/>
          <a:srcRect/>
          <a:stretch>
            <a:fillRect/>
          </a:stretch>
        </p:blipFill>
        <p:spPr bwMode="gray">
          <a:xfrm>
            <a:off x="5291138" y="2987675"/>
            <a:ext cx="592137" cy="836613"/>
          </a:xfrm>
          <a:prstGeom prst="rect">
            <a:avLst/>
          </a:prstGeom>
          <a:noFill/>
          <a:ln w="9525">
            <a:noFill/>
            <a:miter lim="800000"/>
            <a:headEnd/>
            <a:tailEnd/>
          </a:ln>
        </p:spPr>
      </p:pic>
      <p:pic>
        <p:nvPicPr>
          <p:cNvPr id="28708" name="Picture 39" descr="thompson_reuters_logo05142010"/>
          <p:cNvPicPr>
            <a:picLocks noChangeAspect="1" noChangeArrowheads="1"/>
          </p:cNvPicPr>
          <p:nvPr>
            <p:custDataLst>
              <p:tags r:id="rId34"/>
            </p:custDataLst>
          </p:nvPr>
        </p:nvPicPr>
        <p:blipFill>
          <a:blip r:embed="rId71" cstate="print"/>
          <a:srcRect/>
          <a:stretch>
            <a:fillRect/>
          </a:stretch>
        </p:blipFill>
        <p:spPr bwMode="gray">
          <a:xfrm>
            <a:off x="5238750" y="3894138"/>
            <a:ext cx="696913" cy="474662"/>
          </a:xfrm>
          <a:prstGeom prst="rect">
            <a:avLst/>
          </a:prstGeom>
          <a:noFill/>
          <a:ln w="9525">
            <a:noFill/>
            <a:miter lim="800000"/>
            <a:headEnd/>
            <a:tailEnd/>
          </a:ln>
        </p:spPr>
      </p:pic>
      <p:pic>
        <p:nvPicPr>
          <p:cNvPr id="28709" name="Picture 40" descr="mahout-logo-100"/>
          <p:cNvPicPr>
            <a:picLocks noChangeAspect="1" noChangeArrowheads="1"/>
          </p:cNvPicPr>
          <p:nvPr>
            <p:custDataLst>
              <p:tags r:id="rId35"/>
            </p:custDataLst>
          </p:nvPr>
        </p:nvPicPr>
        <p:blipFill>
          <a:blip r:embed="rId72" cstate="print"/>
          <a:srcRect/>
          <a:stretch>
            <a:fillRect/>
          </a:stretch>
        </p:blipFill>
        <p:spPr bwMode="gray">
          <a:xfrm>
            <a:off x="4164013" y="4806950"/>
            <a:ext cx="885825" cy="431800"/>
          </a:xfrm>
          <a:prstGeom prst="rect">
            <a:avLst/>
          </a:prstGeom>
          <a:noFill/>
          <a:ln w="9525">
            <a:noFill/>
            <a:miter lim="800000"/>
            <a:headEnd/>
            <a:tailEnd/>
          </a:ln>
        </p:spPr>
      </p:pic>
      <p:grpSp>
        <p:nvGrpSpPr>
          <p:cNvPr id="3" name="Group 61"/>
          <p:cNvGrpSpPr>
            <a:grpSpLocks/>
          </p:cNvGrpSpPr>
          <p:nvPr/>
        </p:nvGrpSpPr>
        <p:grpSpPr bwMode="auto">
          <a:xfrm>
            <a:off x="3111500" y="977900"/>
            <a:ext cx="2876550" cy="450850"/>
            <a:chOff x="1852" y="574"/>
            <a:chExt cx="1812" cy="218"/>
          </a:xfrm>
        </p:grpSpPr>
        <p:sp>
          <p:nvSpPr>
            <p:cNvPr id="28730" name="Rectangle 41"/>
            <p:cNvSpPr>
              <a:spLocks noChangeArrowheads="1"/>
            </p:cNvSpPr>
            <p:nvPr>
              <p:custDataLst>
                <p:tags r:id="rId53"/>
              </p:custDataLst>
            </p:nvPr>
          </p:nvSpPr>
          <p:spPr bwMode="gray">
            <a:xfrm>
              <a:off x="1852" y="574"/>
              <a:ext cx="1812" cy="218"/>
            </a:xfrm>
            <a:prstGeom prst="rect">
              <a:avLst/>
            </a:prstGeom>
            <a:solidFill>
              <a:schemeClr val="accent1"/>
            </a:solidFill>
            <a:ln w="9525">
              <a:noFill/>
              <a:miter lim="800000"/>
              <a:headEnd/>
              <a:tailEnd/>
            </a:ln>
          </p:spPr>
          <p:txBody>
            <a:bodyPr wrap="none" anchor="ctr"/>
            <a:lstStyle/>
            <a:p>
              <a:endParaRPr kumimoji="0" lang="zh-CN" altLang="en-US">
                <a:ea typeface="宋体" pitchFamily="2" charset="-122"/>
              </a:endParaRPr>
            </a:p>
          </p:txBody>
        </p:sp>
        <p:sp>
          <p:nvSpPr>
            <p:cNvPr id="28731" name="Rectangle 42"/>
            <p:cNvSpPr>
              <a:spLocks noChangeArrowheads="1"/>
            </p:cNvSpPr>
            <p:nvPr>
              <p:custDataLst>
                <p:tags r:id="rId54"/>
              </p:custDataLst>
            </p:nvPr>
          </p:nvSpPr>
          <p:spPr bwMode="gray">
            <a:xfrm>
              <a:off x="1852" y="574"/>
              <a:ext cx="1812" cy="218"/>
            </a:xfrm>
            <a:prstGeom prst="rect">
              <a:avLst/>
            </a:prstGeom>
            <a:noFill/>
            <a:ln w="9525">
              <a:noFill/>
              <a:miter lim="800000"/>
              <a:headEnd/>
              <a:tailEnd/>
            </a:ln>
          </p:spPr>
          <p:txBody>
            <a:bodyPr lIns="62230" tIns="0" rIns="62230" bIns="0" anchor="ctr"/>
            <a:lstStyle/>
            <a:p>
              <a:pPr defTabSz="895350">
                <a:buClr>
                  <a:schemeClr val="tx2"/>
                </a:buClr>
              </a:pPr>
              <a:r>
                <a:rPr kumimoji="0" lang="zh-CN" altLang="en-US" b="1">
                  <a:solidFill>
                    <a:schemeClr val="tx2"/>
                  </a:solidFill>
                  <a:ea typeface="宋体" pitchFamily="2" charset="-122"/>
                </a:rPr>
                <a:t>不同范围的服务</a:t>
              </a:r>
              <a:endParaRPr kumimoji="0" lang="en-US" altLang="zh-CN" b="1">
                <a:solidFill>
                  <a:schemeClr val="tx2"/>
                </a:solidFill>
                <a:ea typeface="宋体" pitchFamily="2" charset="-122"/>
              </a:endParaRPr>
            </a:p>
          </p:txBody>
        </p:sp>
      </p:grpSp>
      <p:sp>
        <p:nvSpPr>
          <p:cNvPr id="28711" name="Rectangle 43"/>
          <p:cNvSpPr>
            <a:spLocks noChangeArrowheads="1"/>
          </p:cNvSpPr>
          <p:nvPr>
            <p:custDataLst>
              <p:tags r:id="rId36"/>
            </p:custDataLst>
          </p:nvPr>
        </p:nvSpPr>
        <p:spPr bwMode="gray">
          <a:xfrm>
            <a:off x="6065838" y="977900"/>
            <a:ext cx="2876550" cy="5187403"/>
          </a:xfrm>
          <a:prstGeom prst="rect">
            <a:avLst/>
          </a:prstGeom>
          <a:solidFill>
            <a:schemeClr val="bg1"/>
          </a:solidFill>
          <a:ln w="19050">
            <a:solidFill>
              <a:schemeClr val="accent1"/>
            </a:solidFill>
            <a:miter lim="800000"/>
            <a:headEnd/>
            <a:tailEnd/>
          </a:ln>
        </p:spPr>
        <p:txBody>
          <a:bodyPr wrap="none" anchor="ctr"/>
          <a:lstStyle/>
          <a:p>
            <a:endParaRPr kumimoji="0" lang="zh-CN" altLang="en-US">
              <a:ea typeface="宋体" pitchFamily="2" charset="-122"/>
            </a:endParaRPr>
          </a:p>
        </p:txBody>
      </p:sp>
      <p:sp>
        <p:nvSpPr>
          <p:cNvPr id="28712" name="Rectangle 44"/>
          <p:cNvSpPr>
            <a:spLocks noChangeArrowheads="1"/>
          </p:cNvSpPr>
          <p:nvPr>
            <p:custDataLst>
              <p:tags r:id="rId37"/>
            </p:custDataLst>
          </p:nvPr>
        </p:nvSpPr>
        <p:spPr bwMode="gray">
          <a:xfrm>
            <a:off x="6215063" y="1508125"/>
            <a:ext cx="2528887" cy="430213"/>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a:ea typeface="宋体" pitchFamily="2" charset="-122"/>
              </a:rPr>
              <a:t>传统交付模式 </a:t>
            </a:r>
            <a:r>
              <a:rPr kumimoji="0" lang="en-US" altLang="zh-CN" sz="1400">
                <a:ea typeface="宋体" pitchFamily="2" charset="-122"/>
              </a:rPr>
              <a:t>- </a:t>
            </a:r>
            <a:r>
              <a:rPr kumimoji="0" lang="zh-CN" altLang="en-US" sz="1400">
                <a:ea typeface="宋体" pitchFamily="2" charset="-122"/>
              </a:rPr>
              <a:t>单片或基于设备的解决方案</a:t>
            </a:r>
            <a:endParaRPr kumimoji="0" lang="en-US" altLang="zh-CN" sz="1400" b="1">
              <a:ea typeface="宋体" pitchFamily="2" charset="-122"/>
            </a:endParaRPr>
          </a:p>
        </p:txBody>
      </p:sp>
      <p:sp>
        <p:nvSpPr>
          <p:cNvPr id="28713" name="Line 45"/>
          <p:cNvSpPr>
            <a:spLocks noChangeShapeType="1"/>
          </p:cNvSpPr>
          <p:nvPr>
            <p:custDataLst>
              <p:tags r:id="rId38"/>
            </p:custDataLst>
          </p:nvPr>
        </p:nvSpPr>
        <p:spPr bwMode="gray">
          <a:xfrm>
            <a:off x="6215063" y="2651125"/>
            <a:ext cx="2546350" cy="0"/>
          </a:xfrm>
          <a:prstGeom prst="line">
            <a:avLst/>
          </a:prstGeom>
          <a:noFill/>
          <a:ln w="19050">
            <a:solidFill>
              <a:srgbClr val="808080"/>
            </a:solidFill>
            <a:prstDash val="sysDot"/>
            <a:round/>
            <a:headEnd/>
            <a:tailEnd/>
          </a:ln>
        </p:spPr>
        <p:txBody>
          <a:bodyPr/>
          <a:lstStyle/>
          <a:p>
            <a:endParaRPr lang="zh-CN" altLang="en-US"/>
          </a:p>
        </p:txBody>
      </p:sp>
      <p:sp>
        <p:nvSpPr>
          <p:cNvPr id="28714" name="Rectangle 46"/>
          <p:cNvSpPr>
            <a:spLocks noChangeArrowheads="1"/>
          </p:cNvSpPr>
          <p:nvPr>
            <p:custDataLst>
              <p:tags r:id="rId39"/>
            </p:custDataLst>
          </p:nvPr>
        </p:nvSpPr>
        <p:spPr bwMode="gray">
          <a:xfrm>
            <a:off x="6215063" y="2744788"/>
            <a:ext cx="2570162" cy="646112"/>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b="1">
                <a:solidFill>
                  <a:schemeClr val="tx2"/>
                </a:solidFill>
                <a:ea typeface="宋体" pitchFamily="2" charset="-122"/>
              </a:rPr>
              <a:t>云</a:t>
            </a:r>
            <a:r>
              <a:rPr kumimoji="0" lang="en-US" altLang="zh-CN" sz="1400" b="1">
                <a:solidFill>
                  <a:schemeClr val="tx2"/>
                </a:solidFill>
                <a:ea typeface="宋体" pitchFamily="2" charset="-122"/>
              </a:rPr>
              <a:t>:</a:t>
            </a:r>
            <a:r>
              <a:rPr kumimoji="0" lang="en-US" altLang="zh-CN" sz="1400">
                <a:ea typeface="宋体" pitchFamily="2" charset="-122"/>
              </a:rPr>
              <a:t> </a:t>
            </a:r>
            <a:r>
              <a:rPr kumimoji="0" lang="zh-CN" altLang="en-US" sz="1400">
                <a:ea typeface="宋体" pitchFamily="2" charset="-122"/>
              </a:rPr>
              <a:t>能够充分利用物理设施的弹性，以实现处理快速增长数据的能力</a:t>
            </a:r>
            <a:endParaRPr kumimoji="0" lang="en-US" altLang="zh-CN" sz="1400">
              <a:ea typeface="宋体" pitchFamily="2" charset="-122"/>
            </a:endParaRPr>
          </a:p>
        </p:txBody>
      </p:sp>
      <p:pic>
        <p:nvPicPr>
          <p:cNvPr id="28715" name="Picture 47" descr="logo"/>
          <p:cNvPicPr>
            <a:picLocks noChangeAspect="1" noChangeArrowheads="1"/>
          </p:cNvPicPr>
          <p:nvPr>
            <p:custDataLst>
              <p:tags r:id="rId40"/>
            </p:custDataLst>
          </p:nvPr>
        </p:nvPicPr>
        <p:blipFill>
          <a:blip r:embed="rId73" cstate="print"/>
          <a:srcRect/>
          <a:stretch>
            <a:fillRect/>
          </a:stretch>
        </p:blipFill>
        <p:spPr bwMode="gray">
          <a:xfrm>
            <a:off x="6297613" y="3649663"/>
            <a:ext cx="1414462" cy="404812"/>
          </a:xfrm>
          <a:prstGeom prst="rect">
            <a:avLst/>
          </a:prstGeom>
          <a:noFill/>
          <a:ln w="9525">
            <a:noFill/>
            <a:miter lim="800000"/>
            <a:headEnd/>
            <a:tailEnd/>
          </a:ln>
        </p:spPr>
      </p:pic>
      <p:grpSp>
        <p:nvGrpSpPr>
          <p:cNvPr id="4" name="Group 48"/>
          <p:cNvGrpSpPr>
            <a:grpSpLocks/>
          </p:cNvGrpSpPr>
          <p:nvPr/>
        </p:nvGrpSpPr>
        <p:grpSpPr bwMode="auto">
          <a:xfrm>
            <a:off x="6084888" y="4508500"/>
            <a:ext cx="2809875" cy="1492250"/>
            <a:chOff x="3766" y="2743"/>
            <a:chExt cx="1770" cy="805"/>
          </a:xfrm>
        </p:grpSpPr>
        <p:pic>
          <p:nvPicPr>
            <p:cNvPr id="28728" name="Picture 49" descr="Ausriss-gross"/>
            <p:cNvPicPr>
              <a:picLocks noChangeAspect="1" noChangeArrowheads="1"/>
            </p:cNvPicPr>
            <p:nvPr>
              <p:custDataLst>
                <p:tags r:id="rId51"/>
              </p:custDataLst>
            </p:nvPr>
          </p:nvPicPr>
          <p:blipFill>
            <a:blip r:embed="rId74" cstate="print"/>
            <a:srcRect/>
            <a:stretch>
              <a:fillRect/>
            </a:stretch>
          </p:blipFill>
          <p:spPr bwMode="gray">
            <a:xfrm>
              <a:off x="3766" y="2743"/>
              <a:ext cx="1770" cy="805"/>
            </a:xfrm>
            <a:prstGeom prst="rect">
              <a:avLst/>
            </a:prstGeom>
            <a:noFill/>
            <a:ln w="9525">
              <a:noFill/>
              <a:miter lim="800000"/>
              <a:headEnd/>
              <a:tailEnd/>
            </a:ln>
          </p:spPr>
        </p:pic>
        <p:sp>
          <p:nvSpPr>
            <p:cNvPr id="28729" name="Rectangle 50"/>
            <p:cNvSpPr>
              <a:spLocks noChangeArrowheads="1"/>
            </p:cNvSpPr>
            <p:nvPr>
              <p:custDataLst>
                <p:tags r:id="rId52"/>
              </p:custDataLst>
            </p:nvPr>
          </p:nvSpPr>
          <p:spPr bwMode="gray">
            <a:xfrm>
              <a:off x="3832" y="2810"/>
              <a:ext cx="1639" cy="543"/>
            </a:xfrm>
            <a:prstGeom prst="rect">
              <a:avLst/>
            </a:prstGeom>
            <a:noFill/>
            <a:ln w="9525">
              <a:noFill/>
              <a:miter lim="800000"/>
              <a:headEnd/>
              <a:tailEnd/>
            </a:ln>
          </p:spPr>
          <p:txBody>
            <a:bodyPr lIns="0" tIns="0" rIns="0" bIns="0">
              <a:spAutoFit/>
            </a:bodyPr>
            <a:lstStyle/>
            <a:p>
              <a:pPr defTabSz="895350">
                <a:buClr>
                  <a:schemeClr val="tx2"/>
                </a:buClr>
              </a:pPr>
              <a:r>
                <a:rPr kumimoji="0" lang="zh-CN" altLang="en-US" sz="1400">
                  <a:ea typeface="宋体" pitchFamily="2" charset="-122"/>
                </a:rPr>
                <a:t>“数据库将演变成一个虚拟的，基于云计算，超级可扩展的分布式平台。”</a:t>
              </a:r>
              <a:endParaRPr kumimoji="0" lang="en-US" altLang="zh-CN" sz="1400">
                <a:ea typeface="宋体" pitchFamily="2" charset="-122"/>
              </a:endParaRPr>
            </a:p>
            <a:p>
              <a:pPr defTabSz="895350">
                <a:buClr>
                  <a:schemeClr val="tx2"/>
                </a:buClr>
              </a:pPr>
              <a:r>
                <a:rPr kumimoji="0" lang="en-US" altLang="zh-CN" sz="1400">
                  <a:ea typeface="宋体" pitchFamily="2" charset="-122"/>
                </a:rPr>
                <a:t>- Forrester analyst Jim Kobielus</a:t>
              </a:r>
              <a:endParaRPr kumimoji="0" lang="en-US" altLang="zh-CN" sz="1400" i="1">
                <a:ea typeface="宋体" pitchFamily="2" charset="-122"/>
              </a:endParaRPr>
            </a:p>
          </p:txBody>
        </p:sp>
      </p:grpSp>
      <p:pic>
        <p:nvPicPr>
          <p:cNvPr id="28717" name="Picture 51" descr="GDfinallogo"/>
          <p:cNvPicPr>
            <a:picLocks noChangeAspect="1" noChangeArrowheads="1"/>
          </p:cNvPicPr>
          <p:nvPr>
            <p:custDataLst>
              <p:tags r:id="rId41"/>
            </p:custDataLst>
          </p:nvPr>
        </p:nvPicPr>
        <p:blipFill>
          <a:blip r:embed="rId75" cstate="print"/>
          <a:srcRect/>
          <a:stretch>
            <a:fillRect/>
          </a:stretch>
        </p:blipFill>
        <p:spPr bwMode="gray">
          <a:xfrm>
            <a:off x="7483475" y="4143375"/>
            <a:ext cx="1196975" cy="269875"/>
          </a:xfrm>
          <a:prstGeom prst="rect">
            <a:avLst/>
          </a:prstGeom>
          <a:noFill/>
          <a:ln w="9525">
            <a:noFill/>
            <a:miter lim="800000"/>
            <a:headEnd/>
            <a:tailEnd/>
          </a:ln>
        </p:spPr>
      </p:pic>
      <p:pic>
        <p:nvPicPr>
          <p:cNvPr id="28718" name="Picture 52" descr="Rosslyn-Analytics-small"/>
          <p:cNvPicPr>
            <a:picLocks noChangeAspect="1" noChangeArrowheads="1"/>
          </p:cNvPicPr>
          <p:nvPr>
            <p:custDataLst>
              <p:tags r:id="rId42"/>
            </p:custDataLst>
          </p:nvPr>
        </p:nvPicPr>
        <p:blipFill>
          <a:blip r:embed="rId76" cstate="print"/>
          <a:srcRect/>
          <a:stretch>
            <a:fillRect/>
          </a:stretch>
        </p:blipFill>
        <p:spPr bwMode="gray">
          <a:xfrm>
            <a:off x="7829550" y="3609975"/>
            <a:ext cx="850900" cy="474663"/>
          </a:xfrm>
          <a:prstGeom prst="rect">
            <a:avLst/>
          </a:prstGeom>
          <a:noFill/>
          <a:ln w="9525">
            <a:noFill/>
            <a:miter lim="800000"/>
            <a:headEnd/>
            <a:tailEnd/>
          </a:ln>
        </p:spPr>
      </p:pic>
      <p:pic>
        <p:nvPicPr>
          <p:cNvPr id="28719" name="Picture 53" descr="Pervasive Corporate Site"/>
          <p:cNvPicPr>
            <a:picLocks noChangeAspect="1" noChangeArrowheads="1"/>
          </p:cNvPicPr>
          <p:nvPr>
            <p:custDataLst>
              <p:tags r:id="rId43"/>
            </p:custDataLst>
          </p:nvPr>
        </p:nvPicPr>
        <p:blipFill>
          <a:blip r:embed="rId77" cstate="print"/>
          <a:srcRect/>
          <a:stretch>
            <a:fillRect/>
          </a:stretch>
        </p:blipFill>
        <p:spPr bwMode="gray">
          <a:xfrm>
            <a:off x="6340475" y="4127500"/>
            <a:ext cx="977900" cy="312738"/>
          </a:xfrm>
          <a:prstGeom prst="rect">
            <a:avLst/>
          </a:prstGeom>
          <a:noFill/>
          <a:ln w="9525">
            <a:noFill/>
            <a:miter lim="800000"/>
            <a:headEnd/>
            <a:tailEnd/>
          </a:ln>
        </p:spPr>
      </p:pic>
      <p:pic>
        <p:nvPicPr>
          <p:cNvPr id="28720" name="Picture 54" descr="613TeradataLogo"/>
          <p:cNvPicPr>
            <a:picLocks noChangeAspect="1" noChangeArrowheads="1"/>
          </p:cNvPicPr>
          <p:nvPr>
            <p:custDataLst>
              <p:tags r:id="rId44"/>
            </p:custDataLst>
          </p:nvPr>
        </p:nvPicPr>
        <p:blipFill>
          <a:blip r:embed="rId58" cstate="print"/>
          <a:srcRect/>
          <a:stretch>
            <a:fillRect/>
          </a:stretch>
        </p:blipFill>
        <p:spPr bwMode="gray">
          <a:xfrm>
            <a:off x="6216650" y="2279650"/>
            <a:ext cx="788988" cy="323850"/>
          </a:xfrm>
          <a:prstGeom prst="rect">
            <a:avLst/>
          </a:prstGeom>
          <a:noFill/>
          <a:ln w="9525">
            <a:noFill/>
            <a:miter lim="800000"/>
            <a:headEnd/>
            <a:tailEnd/>
          </a:ln>
        </p:spPr>
      </p:pic>
      <p:pic>
        <p:nvPicPr>
          <p:cNvPr id="28721" name="Picture 55" descr="NetezzaFullLogo"/>
          <p:cNvPicPr>
            <a:picLocks noChangeAspect="1" noChangeArrowheads="1"/>
          </p:cNvPicPr>
          <p:nvPr>
            <p:custDataLst>
              <p:tags r:id="rId45"/>
            </p:custDataLst>
          </p:nvPr>
        </p:nvPicPr>
        <p:blipFill>
          <a:blip r:embed="rId60" cstate="print"/>
          <a:srcRect/>
          <a:stretch>
            <a:fillRect/>
          </a:stretch>
        </p:blipFill>
        <p:spPr bwMode="gray">
          <a:xfrm>
            <a:off x="7318375" y="2216150"/>
            <a:ext cx="1425575" cy="395288"/>
          </a:xfrm>
          <a:prstGeom prst="rect">
            <a:avLst/>
          </a:prstGeom>
          <a:noFill/>
          <a:ln w="9525">
            <a:noFill/>
            <a:miter lim="800000"/>
            <a:headEnd/>
            <a:tailEnd/>
          </a:ln>
        </p:spPr>
      </p:pic>
      <p:grpSp>
        <p:nvGrpSpPr>
          <p:cNvPr id="5" name="Group 56"/>
          <p:cNvGrpSpPr>
            <a:grpSpLocks/>
          </p:cNvGrpSpPr>
          <p:nvPr>
            <p:custDataLst>
              <p:tags r:id="rId46"/>
            </p:custDataLst>
          </p:nvPr>
        </p:nvGrpSpPr>
        <p:grpSpPr bwMode="auto">
          <a:xfrm>
            <a:off x="6065838" y="977900"/>
            <a:ext cx="2876550" cy="450850"/>
            <a:chOff x="1240" y="1968"/>
            <a:chExt cx="960" cy="960"/>
          </a:xfrm>
        </p:grpSpPr>
        <p:sp>
          <p:nvSpPr>
            <p:cNvPr id="28726" name="Rectangle 57"/>
            <p:cNvSpPr>
              <a:spLocks noChangeArrowheads="1"/>
            </p:cNvSpPr>
            <p:nvPr>
              <p:custDataLst>
                <p:tags r:id="rId49"/>
              </p:custDataLst>
            </p:nvPr>
          </p:nvSpPr>
          <p:spPr bwMode="gray">
            <a:xfrm>
              <a:off x="1240" y="1968"/>
              <a:ext cx="960" cy="960"/>
            </a:xfrm>
            <a:prstGeom prst="rect">
              <a:avLst/>
            </a:prstGeom>
            <a:solidFill>
              <a:schemeClr val="accent1"/>
            </a:solidFill>
            <a:ln w="9525">
              <a:noFill/>
              <a:miter lim="800000"/>
              <a:headEnd/>
              <a:tailEnd/>
            </a:ln>
          </p:spPr>
          <p:txBody>
            <a:bodyPr wrap="none" anchor="ctr"/>
            <a:lstStyle/>
            <a:p>
              <a:endParaRPr kumimoji="0" lang="zh-CN" altLang="en-US">
                <a:ea typeface="宋体" pitchFamily="2" charset="-122"/>
              </a:endParaRPr>
            </a:p>
          </p:txBody>
        </p:sp>
        <p:sp>
          <p:nvSpPr>
            <p:cNvPr id="28727" name="Rectangle 58"/>
            <p:cNvSpPr>
              <a:spLocks noChangeArrowheads="1"/>
            </p:cNvSpPr>
            <p:nvPr>
              <p:custDataLst>
                <p:tags r:id="rId50"/>
              </p:custDataLst>
            </p:nvPr>
          </p:nvSpPr>
          <p:spPr bwMode="gray">
            <a:xfrm>
              <a:off x="1240" y="1968"/>
              <a:ext cx="960" cy="960"/>
            </a:xfrm>
            <a:prstGeom prst="rect">
              <a:avLst/>
            </a:prstGeom>
            <a:noFill/>
            <a:ln w="9525">
              <a:noFill/>
              <a:miter lim="800000"/>
              <a:headEnd/>
              <a:tailEnd/>
            </a:ln>
          </p:spPr>
          <p:txBody>
            <a:bodyPr lIns="62230" tIns="0" rIns="62230" bIns="0" anchor="ctr"/>
            <a:lstStyle/>
            <a:p>
              <a:pPr defTabSz="895350">
                <a:buClr>
                  <a:schemeClr val="tx2"/>
                </a:buClr>
              </a:pPr>
              <a:r>
                <a:rPr kumimoji="0" lang="zh-CN" altLang="en-US" b="1">
                  <a:solidFill>
                    <a:schemeClr val="tx2"/>
                  </a:solidFill>
                  <a:ea typeface="宋体" pitchFamily="2" charset="-122"/>
                </a:rPr>
                <a:t>新的传输方案</a:t>
              </a:r>
              <a:endParaRPr kumimoji="0" lang="en-US" altLang="zh-CN" b="1">
                <a:solidFill>
                  <a:schemeClr val="tx2"/>
                </a:solidFill>
                <a:ea typeface="宋体" pitchFamily="2" charset="-122"/>
              </a:endParaRPr>
            </a:p>
          </p:txBody>
        </p:sp>
      </p:grpSp>
      <p:pic>
        <p:nvPicPr>
          <p:cNvPr id="28723" name="Picture 59" descr="aster-data-logo"/>
          <p:cNvPicPr>
            <a:picLocks noChangeAspect="1" noChangeArrowheads="1"/>
          </p:cNvPicPr>
          <p:nvPr>
            <p:custDataLst>
              <p:tags r:id="rId47"/>
            </p:custDataLst>
          </p:nvPr>
        </p:nvPicPr>
        <p:blipFill>
          <a:blip r:embed="rId68" cstate="print"/>
          <a:srcRect/>
          <a:stretch>
            <a:fillRect/>
          </a:stretch>
        </p:blipFill>
        <p:spPr bwMode="gray">
          <a:xfrm>
            <a:off x="2522538" y="3197225"/>
            <a:ext cx="455612" cy="379413"/>
          </a:xfrm>
          <a:prstGeom prst="rect">
            <a:avLst/>
          </a:prstGeom>
          <a:noFill/>
          <a:ln w="9525">
            <a:noFill/>
            <a:miter lim="800000"/>
            <a:headEnd/>
            <a:tailEnd/>
          </a:ln>
        </p:spPr>
      </p:pic>
      <p:pic>
        <p:nvPicPr>
          <p:cNvPr id="28724" name="Picture 60"/>
          <p:cNvPicPr>
            <a:picLocks noChangeAspect="1" noChangeArrowheads="1"/>
          </p:cNvPicPr>
          <p:nvPr>
            <p:custDataLst>
              <p:tags r:id="rId48"/>
            </p:custDataLst>
          </p:nvPr>
        </p:nvPicPr>
        <p:blipFill>
          <a:blip r:embed="rId67" cstate="print"/>
          <a:srcRect t="2040" r="4610"/>
          <a:stretch>
            <a:fillRect/>
          </a:stretch>
        </p:blipFill>
        <p:spPr bwMode="gray">
          <a:xfrm>
            <a:off x="2593975" y="2549525"/>
            <a:ext cx="312738" cy="393700"/>
          </a:xfrm>
          <a:prstGeom prst="rect">
            <a:avLst/>
          </a:prstGeom>
          <a:noFill/>
          <a:ln w="9525">
            <a:noFill/>
            <a:miter lim="800000"/>
            <a:headEnd/>
            <a:tailEnd/>
          </a:ln>
        </p:spPr>
      </p:pic>
      <p:sp>
        <p:nvSpPr>
          <p:cNvPr id="136" name="標題 135"/>
          <p:cNvSpPr>
            <a:spLocks noGrp="1"/>
          </p:cNvSpPr>
          <p:nvPr>
            <p:ph type="title"/>
          </p:nvPr>
        </p:nvSpPr>
        <p:spPr>
          <a:xfrm>
            <a:off x="971600" y="274638"/>
            <a:ext cx="7715200" cy="417512"/>
          </a:xfrm>
        </p:spPr>
        <p:txBody>
          <a:bodyPr>
            <a:noAutofit/>
          </a:bodyPr>
          <a:lstStyle/>
          <a:p>
            <a:r>
              <a:rPr lang="zh-CN" altLang="en-US" dirty="0" smtClean="0">
                <a:latin typeface="黑体" pitchFamily="49" charset="-122"/>
                <a:ea typeface="黑体" pitchFamily="49" charset="-122"/>
              </a:rPr>
              <a:t>大数据涉及的关键技术</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05" y="3435218"/>
            <a:ext cx="7819091" cy="2328262"/>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1171449" y="5575382"/>
            <a:ext cx="6515" cy="88519"/>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sp>
        <p:nvSpPr>
          <p:cNvPr id="6" name="Freeform 3"/>
          <p:cNvSpPr/>
          <p:nvPr/>
        </p:nvSpPr>
        <p:spPr>
          <a:xfrm>
            <a:off x="3134037" y="5575382"/>
            <a:ext cx="6516" cy="88519"/>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graphicFrame>
        <p:nvGraphicFramePr>
          <p:cNvPr id="8" name="表格 4"/>
          <p:cNvGraphicFramePr>
            <a:graphicFrameLocks noGrp="1"/>
          </p:cNvGraphicFramePr>
          <p:nvPr>
            <p:extLst>
              <p:ext uri="{D42A27DB-BD31-4B8C-83A1-F6EECF244321}">
                <p14:modId xmlns="" xmlns:p14="http://schemas.microsoft.com/office/powerpoint/2010/main" val="162941616"/>
              </p:ext>
            </p:extLst>
          </p:nvPr>
        </p:nvGraphicFramePr>
        <p:xfrm>
          <a:off x="539552" y="1052736"/>
          <a:ext cx="8064895" cy="5046010"/>
        </p:xfrm>
        <a:graphic>
          <a:graphicData uri="http://schemas.openxmlformats.org/drawingml/2006/table">
            <a:tbl>
              <a:tblPr/>
              <a:tblGrid>
                <a:gridCol w="909378"/>
                <a:gridCol w="2096295"/>
                <a:gridCol w="1558635"/>
                <a:gridCol w="1739062"/>
                <a:gridCol w="1761525"/>
              </a:tblGrid>
              <a:tr h="304063">
                <a:tc>
                  <a:txBody>
                    <a:bodyPr/>
                    <a:lstStyle/>
                    <a:p>
                      <a:endParaRPr lang="zh-CN" altLang="en-US" sz="1800" dirty="0">
                        <a:latin typeface="+mj-ea"/>
                        <a:ea typeface="+mj-ea"/>
                      </a:endParaRPr>
                    </a:p>
                  </a:txBody>
                  <a:tcPr marL="78191" marR="78191" marT="41494" marB="41494">
                    <a:lnL w="0" cmpd="sng">
                      <a:solidFill>
                        <a:srgbClr val="000000"/>
                      </a:solidFill>
                      <a:prstDash val="solid"/>
                    </a:lnL>
                    <a:lnR w="1" cap="flat" cmpd="sng" algn="ctr">
                      <a:solidFill>
                        <a:srgbClr val="FFFFFF"/>
                      </a:solidFill>
                      <a:prstDash val="solid"/>
                      <a:round/>
                      <a:headEnd type="none" w="med" len="med"/>
                      <a:tailEnd type="none" w="med" len="med"/>
                    </a:lnR>
                    <a:lnT w="0" cmpd="sng">
                      <a:solidFill>
                        <a:srgbClr val="FFFFFF"/>
                      </a:solidFill>
                      <a:prstDash val="solid"/>
                    </a:lnT>
                    <a:lnB w="3" cap="flat" cmpd="sng" algn="ctr">
                      <a:solidFill>
                        <a:srgbClr val="FFFFFF"/>
                      </a:solidFill>
                      <a:prstDash val="solid"/>
                      <a:round/>
                      <a:headEnd type="none" w="med" len="med"/>
                      <a:tailEnd type="none" w="med" len="med"/>
                    </a:lnB>
                    <a:solidFill>
                      <a:srgbClr val="FF1414"/>
                    </a:solidFill>
                  </a:tcPr>
                </a:tc>
                <a:tc>
                  <a:txBody>
                    <a:bodyPr/>
                    <a:lstStyle/>
                    <a:p>
                      <a:pPr algn="ctr"/>
                      <a:r>
                        <a:rPr lang="zh-CN" altLang="en-US" sz="1600" b="1" dirty="0" smtClean="0">
                          <a:solidFill>
                            <a:srgbClr val="FFFFFF"/>
                          </a:solidFill>
                          <a:latin typeface="+mj-ea"/>
                          <a:ea typeface="+mj-ea"/>
                          <a:cs typeface="Times New Roman" pitchFamily="18" charset="0"/>
                        </a:rPr>
                        <a:t>大数据（</a:t>
                      </a:r>
                      <a:r>
                        <a:rPr lang="en-US" altLang="zh-CN" sz="1600" b="1" dirty="0" err="1" smtClean="0">
                          <a:solidFill>
                            <a:srgbClr val="FFFFFF"/>
                          </a:solidFill>
                          <a:latin typeface="+mj-ea"/>
                          <a:ea typeface="+mj-ea"/>
                          <a:cs typeface="Times New Roman" pitchFamily="18" charset="0"/>
                        </a:rPr>
                        <a:t>Hadoop</a:t>
                      </a:r>
                      <a:r>
                        <a:rPr lang="zh-CN" altLang="en-US" sz="1600" b="1" dirty="0" smtClean="0">
                          <a:solidFill>
                            <a:srgbClr val="FFFFFF"/>
                          </a:solidFill>
                          <a:latin typeface="+mj-ea"/>
                          <a:ea typeface="+mj-ea"/>
                          <a:cs typeface="Times New Roman" pitchFamily="18" charset="0"/>
                        </a:rPr>
                        <a:t>）</a:t>
                      </a: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c>
                  <a:txBody>
                    <a:bodyPr/>
                    <a:lstStyle/>
                    <a:p>
                      <a:pPr algn="ctr"/>
                      <a:r>
                        <a:rPr lang="en-US" altLang="zh-CN" sz="1600" b="1" dirty="0" smtClean="0">
                          <a:solidFill>
                            <a:srgbClr val="FFFFFF"/>
                          </a:solidFill>
                          <a:latin typeface="+mj-ea"/>
                          <a:ea typeface="+mj-ea"/>
                          <a:cs typeface="Times New Roman" pitchFamily="18" charset="0"/>
                        </a:rPr>
                        <a:t>NoSQL</a:t>
                      </a:r>
                      <a:endParaRPr lang="zh-CN" altLang="en-US" sz="1600" b="1" dirty="0" smtClean="0">
                        <a:solidFill>
                          <a:srgbClr val="FFFFFF"/>
                        </a:solidFill>
                        <a:latin typeface="+mj-ea"/>
                        <a:ea typeface="+mj-ea"/>
                        <a:cs typeface="Times New Roman" pitchFamily="18" charset="0"/>
                      </a:endParaRPr>
                    </a:p>
                  </a:txBody>
                  <a:tcPr marL="78191" marR="78191" marT="41494" marB="41494">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c>
                  <a:txBody>
                    <a:bodyPr/>
                    <a:lstStyle/>
                    <a:p>
                      <a:pPr algn="l"/>
                      <a:r>
                        <a:rPr lang="en-US" altLang="zh-CN" sz="1600" b="1" dirty="0" smtClean="0">
                          <a:solidFill>
                            <a:srgbClr val="FFFFFF"/>
                          </a:solidFill>
                          <a:latin typeface="+mj-ea"/>
                          <a:ea typeface="+mj-ea"/>
                          <a:cs typeface="微软雅黑" pitchFamily="18" charset="0"/>
                        </a:rPr>
                        <a:t>数据库</a:t>
                      </a:r>
                      <a:endParaRPr lang="zh-CN" altLang="en-US" sz="1600" b="1" dirty="0" smtClean="0">
                        <a:solidFill>
                          <a:srgbClr val="FFFFFF"/>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c>
                  <a:txBody>
                    <a:bodyPr/>
                    <a:lstStyle/>
                    <a:p>
                      <a:pPr algn="l"/>
                      <a:r>
                        <a:rPr lang="en-US" altLang="zh-CN" sz="1600" b="1" dirty="0" smtClean="0">
                          <a:solidFill>
                            <a:srgbClr val="FFFFFF"/>
                          </a:solidFill>
                          <a:latin typeface="+mj-ea"/>
                          <a:ea typeface="+mj-ea"/>
                          <a:cs typeface="微软雅黑" pitchFamily="18" charset="0"/>
                        </a:rPr>
                        <a:t>数据仓库</a:t>
                      </a:r>
                      <a:endParaRPr lang="zh-CN" altLang="en-US" sz="1600" b="1" dirty="0" smtClean="0">
                        <a:solidFill>
                          <a:srgbClr val="FFFFFF"/>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mpd="sng">
                      <a:solidFill>
                        <a:srgbClr val="000000"/>
                      </a:solidFill>
                      <a:prstDash val="soli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r>
              <a:tr h="615318">
                <a:tc>
                  <a:txBody>
                    <a:bodyPr/>
                    <a:lstStyle/>
                    <a:p>
                      <a:pPr algn="l"/>
                      <a:r>
                        <a:rPr lang="en-US" altLang="zh-CN" sz="1400" b="1" dirty="0" smtClean="0">
                          <a:solidFill>
                            <a:srgbClr val="000000"/>
                          </a:solidFill>
                          <a:latin typeface="+mj-ea"/>
                          <a:ea typeface="+mj-ea"/>
                          <a:cs typeface="微软雅黑" pitchFamily="18" charset="0"/>
                        </a:rPr>
                        <a:t>部署架构</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水平扩展</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水平扩展</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大部分垂直扩展，少数水平扩展</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大部分水平扩展</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433752">
                <a:tc>
                  <a:txBody>
                    <a:bodyPr/>
                    <a:lstStyle/>
                    <a:p>
                      <a:pPr algn="l"/>
                      <a:r>
                        <a:rPr lang="en-US" altLang="zh-CN" sz="1400" b="1" dirty="0" smtClean="0">
                          <a:solidFill>
                            <a:srgbClr val="000000"/>
                          </a:solidFill>
                          <a:latin typeface="+mj-ea"/>
                          <a:ea typeface="+mj-ea"/>
                          <a:cs typeface="微软雅黑" pitchFamily="18" charset="0"/>
                        </a:rPr>
                        <a:t>数据类型</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smtClean="0">
                          <a:solidFill>
                            <a:srgbClr val="000000"/>
                          </a:solidFill>
                          <a:latin typeface="+mj-ea"/>
                          <a:ea typeface="+mj-ea"/>
                          <a:cs typeface="微软雅黑" pitchFamily="18" charset="0"/>
                        </a:rPr>
                        <a:t>文件存储，没有数据类型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简单数据类型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丰富的数据类型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丰富的数据类型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433752">
                <a:tc>
                  <a:txBody>
                    <a:bodyPr/>
                    <a:lstStyle/>
                    <a:p>
                      <a:pPr algn="l"/>
                      <a:r>
                        <a:rPr lang="en-US" altLang="zh-CN" sz="1400" b="1" dirty="0" smtClean="0">
                          <a:solidFill>
                            <a:srgbClr val="000000"/>
                          </a:solidFill>
                          <a:latin typeface="+mj-ea"/>
                          <a:ea typeface="+mj-ea"/>
                          <a:cs typeface="微软雅黑" pitchFamily="18" charset="0"/>
                        </a:rPr>
                        <a:t>数据模型</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非常简陋的数据模型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简单灵活数据模型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丰富的数据模型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完善丰富的数据模型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615318">
                <a:tc>
                  <a:txBody>
                    <a:bodyPr/>
                    <a:lstStyle/>
                    <a:p>
                      <a:pPr algn="l"/>
                      <a:r>
                        <a:rPr lang="en-US" altLang="zh-CN" sz="1400" b="1" dirty="0" smtClean="0">
                          <a:solidFill>
                            <a:srgbClr val="000000"/>
                          </a:solidFill>
                          <a:latin typeface="+mj-ea"/>
                          <a:ea typeface="+mj-ea"/>
                          <a:cs typeface="微软雅黑" pitchFamily="18" charset="0"/>
                        </a:rPr>
                        <a:t>数据关系</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没有数据关系描述</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err="1" smtClean="0">
                          <a:solidFill>
                            <a:srgbClr val="000000"/>
                          </a:solidFill>
                          <a:latin typeface="+mj-ea"/>
                          <a:ea typeface="+mj-ea"/>
                          <a:cs typeface="微软雅黑" pitchFamily="18" charset="0"/>
                        </a:rPr>
                        <a:t>非常简单的数据关系描述</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数据关系完善</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数据关系完善</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252187">
                <a:tc>
                  <a:txBody>
                    <a:bodyPr/>
                    <a:lstStyle/>
                    <a:p>
                      <a:pPr algn="l"/>
                      <a:r>
                        <a:rPr lang="en-US" altLang="zh-CN" sz="1400" b="1" dirty="0" smtClean="0">
                          <a:solidFill>
                            <a:srgbClr val="000000"/>
                          </a:solidFill>
                          <a:latin typeface="+mj-ea"/>
                          <a:ea typeface="+mj-ea"/>
                          <a:cs typeface="微软雅黑" pitchFamily="18" charset="0"/>
                        </a:rPr>
                        <a:t>数据一致</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无一致性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弱一致性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强一致性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强一致性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252187">
                <a:tc>
                  <a:txBody>
                    <a:bodyPr/>
                    <a:lstStyle/>
                    <a:p>
                      <a:pPr algn="l"/>
                      <a:r>
                        <a:rPr lang="en-US" altLang="zh-CN" sz="1400" b="1" dirty="0" smtClean="0">
                          <a:solidFill>
                            <a:srgbClr val="000000"/>
                          </a:solidFill>
                          <a:latin typeface="+mj-ea"/>
                          <a:ea typeface="+mj-ea"/>
                          <a:cs typeface="微软雅黑" pitchFamily="18" charset="0"/>
                        </a:rPr>
                        <a:t>数据安全</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安全性很弱</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安全性很弱</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安全性很高</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安全性很高</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615318">
                <a:tc>
                  <a:txBody>
                    <a:bodyPr/>
                    <a:lstStyle/>
                    <a:p>
                      <a:pPr algn="l"/>
                      <a:r>
                        <a:rPr lang="en-US" altLang="zh-CN" sz="1400" b="1" dirty="0" smtClean="0">
                          <a:solidFill>
                            <a:srgbClr val="000000"/>
                          </a:solidFill>
                          <a:latin typeface="+mj-ea"/>
                          <a:ea typeface="+mj-ea"/>
                          <a:cs typeface="微软雅黑" pitchFamily="18" charset="0"/>
                        </a:rPr>
                        <a:t>计算类型</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离线批量处理，只读，低并发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实时</a:t>
                      </a:r>
                      <a:r>
                        <a:rPr lang="en-US" altLang="zh-CN" sz="1400" dirty="0" smtClean="0">
                          <a:solidFill>
                            <a:srgbClr val="000000"/>
                          </a:solidFill>
                          <a:latin typeface="+mj-ea"/>
                          <a:ea typeface="+mj-ea"/>
                          <a:cs typeface="Times New Roman" pitchFamily="18" charset="0"/>
                        </a:rPr>
                        <a:t>CRUD</a:t>
                      </a:r>
                      <a:r>
                        <a:rPr lang="en-US" altLang="zh-CN" sz="1400" dirty="0" smtClean="0">
                          <a:solidFill>
                            <a:srgbClr val="000000"/>
                          </a:solidFill>
                          <a:latin typeface="+mj-ea"/>
                          <a:ea typeface="+mj-ea"/>
                          <a:cs typeface="微软雅黑" pitchFamily="18" charset="0"/>
                        </a:rPr>
                        <a:t>操作，</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海量并发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实时</a:t>
                      </a:r>
                      <a:r>
                        <a:rPr lang="en-US" altLang="zh-CN" sz="1400" dirty="0" smtClean="0">
                          <a:solidFill>
                            <a:srgbClr val="000000"/>
                          </a:solidFill>
                          <a:latin typeface="+mj-ea"/>
                          <a:ea typeface="+mj-ea"/>
                          <a:cs typeface="Times New Roman" pitchFamily="18" charset="0"/>
                        </a:rPr>
                        <a:t>CRUD</a:t>
                      </a:r>
                      <a:r>
                        <a:rPr lang="en-US" altLang="zh-CN" sz="1400" dirty="0" smtClean="0">
                          <a:solidFill>
                            <a:srgbClr val="000000"/>
                          </a:solidFill>
                          <a:latin typeface="+mj-ea"/>
                          <a:ea typeface="+mj-ea"/>
                          <a:cs typeface="微软雅黑" pitchFamily="18" charset="0"/>
                        </a:rPr>
                        <a:t>操作，高</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离线批量处理，只读，</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低并发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615318">
                <a:tc>
                  <a:txBody>
                    <a:bodyPr/>
                    <a:lstStyle/>
                    <a:p>
                      <a:pPr algn="l"/>
                      <a:r>
                        <a:rPr lang="en-US" altLang="zh-CN" sz="1400" b="1" dirty="0" smtClean="0">
                          <a:solidFill>
                            <a:srgbClr val="000000"/>
                          </a:solidFill>
                          <a:latin typeface="+mj-ea"/>
                          <a:ea typeface="+mj-ea"/>
                          <a:cs typeface="微软雅黑" pitchFamily="18" charset="0"/>
                        </a:rPr>
                        <a:t>适用场景</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err="1" smtClean="0">
                          <a:solidFill>
                            <a:srgbClr val="000000"/>
                          </a:solidFill>
                          <a:latin typeface="+mj-ea"/>
                          <a:ea typeface="+mj-ea"/>
                          <a:cs typeface="微软雅黑" pitchFamily="18" charset="0"/>
                        </a:rPr>
                        <a:t>低密度数据海量存储，数据预处理，预计算</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高并发实时</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err="1" smtClean="0">
                          <a:solidFill>
                            <a:srgbClr val="000000"/>
                          </a:solidFill>
                          <a:latin typeface="+mj-ea"/>
                          <a:ea typeface="+mj-ea"/>
                          <a:cs typeface="微软雅黑" pitchFamily="18" charset="0"/>
                        </a:rPr>
                        <a:t>在线交易，查询，报表</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smtClean="0">
                          <a:solidFill>
                            <a:srgbClr val="000000"/>
                          </a:solidFill>
                          <a:latin typeface="+mj-ea"/>
                          <a:ea typeface="+mj-ea"/>
                          <a:cs typeface="微软雅黑" pitchFamily="18" charset="0"/>
                        </a:rPr>
                        <a:t>高价值数据统一存储</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和计算平台</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615318">
                <a:tc>
                  <a:txBody>
                    <a:bodyPr/>
                    <a:lstStyle/>
                    <a:p>
                      <a:pPr algn="l"/>
                      <a:r>
                        <a:rPr lang="en-US" altLang="zh-CN" sz="1400" b="1" dirty="0" smtClean="0">
                          <a:solidFill>
                            <a:srgbClr val="000000"/>
                          </a:solidFill>
                          <a:latin typeface="+mj-ea"/>
                          <a:ea typeface="+mj-ea"/>
                          <a:cs typeface="微软雅黑" pitchFamily="18" charset="0"/>
                        </a:rPr>
                        <a:t>常见用例</a:t>
                      </a:r>
                      <a:endParaRPr lang="zh-CN" altLang="en-US" sz="1400" b="1" dirty="0" smtClean="0">
                        <a:solidFill>
                          <a:srgbClr val="000000"/>
                        </a:solidFill>
                        <a:latin typeface="+mj-ea"/>
                        <a:ea typeface="+mj-ea"/>
                        <a:cs typeface="微软雅黑" pitchFamily="18" charset="0"/>
                      </a:endParaRPr>
                    </a:p>
                  </a:txBody>
                  <a:tcPr marL="78191" marR="78191" marT="41494" marB="41494">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日志处理，用户行为分析，搜索引擎</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用户资料，微博，</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金融反欺诈</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金融账户，电信计费，税务等</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企业数据仓库</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bl>
          </a:graphicData>
        </a:graphic>
      </p:graphicFrame>
      <p:sp>
        <p:nvSpPr>
          <p:cNvPr id="2" name="TextBox 1"/>
          <p:cNvSpPr txBox="1"/>
          <p:nvPr/>
        </p:nvSpPr>
        <p:spPr>
          <a:xfrm>
            <a:off x="1227164" y="5590135"/>
            <a:ext cx="1694375"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Copyright</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2012,</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Oracle</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and/or</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its</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affiliates.</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All</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rights</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reserved.</a:t>
            </a:r>
          </a:p>
        </p:txBody>
      </p:sp>
      <p:sp>
        <p:nvSpPr>
          <p:cNvPr id="9" name="TextBox 1"/>
          <p:cNvSpPr txBox="1"/>
          <p:nvPr/>
        </p:nvSpPr>
        <p:spPr>
          <a:xfrm>
            <a:off x="1042546" y="5590135"/>
            <a:ext cx="64120"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11</a:t>
            </a:r>
          </a:p>
        </p:txBody>
      </p:sp>
      <p:sp>
        <p:nvSpPr>
          <p:cNvPr id="12"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大数据涉及的关键技术</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矩形 8"/>
          <p:cNvSpPr>
            <a:spLocks noChangeArrowheads="1"/>
          </p:cNvSpPr>
          <p:nvPr/>
        </p:nvSpPr>
        <p:spPr bwMode="auto">
          <a:xfrm>
            <a:off x="0" y="6762752"/>
            <a:ext cx="9144000" cy="95249"/>
          </a:xfrm>
          <a:prstGeom prst="rect">
            <a:avLst/>
          </a:prstGeom>
          <a:solidFill>
            <a:srgbClr val="0070C0"/>
          </a:solidFill>
          <a:ln w="25400">
            <a:noFill/>
            <a:miter lim="800000"/>
            <a:headEnd/>
            <a:tailEnd/>
          </a:ln>
        </p:spPr>
        <p:txBody>
          <a:bodyPr anchor="ctr"/>
          <a:lstStyle/>
          <a:p>
            <a:endParaRPr lang="zh-CN" altLang="zh-CN">
              <a:solidFill>
                <a:srgbClr val="FFFFFF"/>
              </a:solidFill>
              <a:latin typeface="微软雅黑" pitchFamily="34" charset="-122"/>
              <a:ea typeface="微软雅黑" pitchFamily="34" charset="-122"/>
              <a:sym typeface="微软雅黑" pitchFamily="34" charset="-122"/>
            </a:endParaRPr>
          </a:p>
        </p:txBody>
      </p:sp>
      <p:sp>
        <p:nvSpPr>
          <p:cNvPr id="19461" name="TextBox 10"/>
          <p:cNvSpPr txBox="1">
            <a:spLocks noChangeArrowheads="1"/>
          </p:cNvSpPr>
          <p:nvPr/>
        </p:nvSpPr>
        <p:spPr bwMode="auto">
          <a:xfrm>
            <a:off x="1042989" y="2565401"/>
            <a:ext cx="2016125" cy="1077218"/>
          </a:xfrm>
          <a:prstGeom prst="rect">
            <a:avLst/>
          </a:prstGeom>
          <a:noFill/>
          <a:ln w="9525">
            <a:noFill/>
            <a:miter lim="800000"/>
            <a:headEnd/>
            <a:tailEnd/>
          </a:ln>
        </p:spPr>
        <p:txBody>
          <a:bodyPr>
            <a:spAutoFit/>
          </a:bodyPr>
          <a:lstStyle/>
          <a:p>
            <a:r>
              <a:rPr lang="zh-CN" altLang="en-US" sz="3200">
                <a:latin typeface="+mj-ea"/>
                <a:ea typeface="+mj-ea"/>
              </a:rPr>
              <a:t>大数据的安全威胁</a:t>
            </a:r>
          </a:p>
        </p:txBody>
      </p:sp>
      <p:sp>
        <p:nvSpPr>
          <p:cNvPr id="19462" name="左大括号 13"/>
          <p:cNvSpPr>
            <a:spLocks/>
          </p:cNvSpPr>
          <p:nvPr/>
        </p:nvSpPr>
        <p:spPr bwMode="auto">
          <a:xfrm>
            <a:off x="2914651" y="1556792"/>
            <a:ext cx="360363" cy="4465126"/>
          </a:xfrm>
          <a:prstGeom prst="leftBrace">
            <a:avLst>
              <a:gd name="adj1" fmla="val 8344"/>
              <a:gd name="adj2" fmla="val 50000"/>
            </a:avLst>
          </a:prstGeom>
          <a:noFill/>
          <a:ln w="9525" algn="ctr">
            <a:solidFill>
              <a:schemeClr val="tx1"/>
            </a:solidFill>
            <a:round/>
            <a:headEnd/>
            <a:tailEnd/>
          </a:ln>
        </p:spPr>
        <p:txBody>
          <a:bodyPr/>
          <a:lstStyle/>
          <a:p>
            <a:endParaRPr lang="zh-CN" altLang="en-US">
              <a:latin typeface="+mj-ea"/>
              <a:ea typeface="+mj-ea"/>
            </a:endParaRPr>
          </a:p>
        </p:txBody>
      </p:sp>
      <p:sp>
        <p:nvSpPr>
          <p:cNvPr id="19463" name="TextBox 14"/>
          <p:cNvSpPr txBox="1">
            <a:spLocks noChangeArrowheads="1"/>
          </p:cNvSpPr>
          <p:nvPr/>
        </p:nvSpPr>
        <p:spPr bwMode="auto">
          <a:xfrm>
            <a:off x="3419475" y="1569783"/>
            <a:ext cx="2736850" cy="369332"/>
          </a:xfrm>
          <a:prstGeom prst="rect">
            <a:avLst/>
          </a:prstGeom>
          <a:noFill/>
          <a:ln w="9525">
            <a:noFill/>
            <a:miter lim="800000"/>
            <a:headEnd/>
            <a:tailEnd/>
          </a:ln>
        </p:spPr>
        <p:txBody>
          <a:bodyPr>
            <a:spAutoFit/>
          </a:bodyPr>
          <a:lstStyle/>
          <a:p>
            <a:r>
              <a:rPr lang="zh-CN" altLang="en-US" dirty="0">
                <a:latin typeface="+mj-ea"/>
                <a:ea typeface="+mj-ea"/>
              </a:rPr>
              <a:t>大数据基础设施安全威胁</a:t>
            </a:r>
          </a:p>
        </p:txBody>
      </p:sp>
      <p:sp>
        <p:nvSpPr>
          <p:cNvPr id="19464" name="TextBox 15"/>
          <p:cNvSpPr txBox="1">
            <a:spLocks noChangeArrowheads="1"/>
          </p:cNvSpPr>
          <p:nvPr/>
        </p:nvSpPr>
        <p:spPr bwMode="auto">
          <a:xfrm>
            <a:off x="3419475" y="2357414"/>
            <a:ext cx="2376488" cy="369332"/>
          </a:xfrm>
          <a:prstGeom prst="rect">
            <a:avLst/>
          </a:prstGeom>
          <a:noFill/>
          <a:ln w="9525">
            <a:noFill/>
            <a:miter lim="800000"/>
            <a:headEnd/>
            <a:tailEnd/>
          </a:ln>
        </p:spPr>
        <p:txBody>
          <a:bodyPr>
            <a:spAutoFit/>
          </a:bodyPr>
          <a:lstStyle/>
          <a:p>
            <a:r>
              <a:rPr lang="zh-CN" altLang="en-US" dirty="0">
                <a:latin typeface="+mj-ea"/>
                <a:ea typeface="+mj-ea"/>
              </a:rPr>
              <a:t>大数据存储安全威胁</a:t>
            </a:r>
            <a:endParaRPr lang="en-US" altLang="zh-CN" dirty="0">
              <a:latin typeface="+mj-ea"/>
              <a:ea typeface="+mj-ea"/>
            </a:endParaRPr>
          </a:p>
        </p:txBody>
      </p:sp>
      <p:sp>
        <p:nvSpPr>
          <p:cNvPr id="19465" name="TextBox 16"/>
          <p:cNvSpPr txBox="1">
            <a:spLocks noChangeArrowheads="1"/>
          </p:cNvSpPr>
          <p:nvPr/>
        </p:nvSpPr>
        <p:spPr bwMode="auto">
          <a:xfrm>
            <a:off x="3419475" y="3145045"/>
            <a:ext cx="2593975" cy="369332"/>
          </a:xfrm>
          <a:prstGeom prst="rect">
            <a:avLst/>
          </a:prstGeom>
          <a:noFill/>
          <a:ln w="9525">
            <a:noFill/>
            <a:miter lim="800000"/>
            <a:headEnd/>
            <a:tailEnd/>
          </a:ln>
        </p:spPr>
        <p:txBody>
          <a:bodyPr>
            <a:spAutoFit/>
          </a:bodyPr>
          <a:lstStyle/>
          <a:p>
            <a:r>
              <a:rPr lang="zh-CN" altLang="en-US">
                <a:latin typeface="+mj-ea"/>
                <a:ea typeface="+mj-ea"/>
              </a:rPr>
              <a:t>隐私泄露问题</a:t>
            </a:r>
          </a:p>
        </p:txBody>
      </p:sp>
      <p:sp>
        <p:nvSpPr>
          <p:cNvPr id="19466" name="TextBox 17"/>
          <p:cNvSpPr txBox="1">
            <a:spLocks noChangeArrowheads="1"/>
          </p:cNvSpPr>
          <p:nvPr/>
        </p:nvSpPr>
        <p:spPr bwMode="auto">
          <a:xfrm>
            <a:off x="3419475" y="4720307"/>
            <a:ext cx="2031325" cy="369332"/>
          </a:xfrm>
          <a:prstGeom prst="rect">
            <a:avLst/>
          </a:prstGeom>
          <a:noFill/>
          <a:ln w="9525">
            <a:noFill/>
            <a:miter lim="800000"/>
            <a:headEnd/>
            <a:tailEnd/>
          </a:ln>
        </p:spPr>
        <p:txBody>
          <a:bodyPr wrap="none">
            <a:spAutoFit/>
          </a:bodyPr>
          <a:lstStyle/>
          <a:p>
            <a:r>
              <a:rPr lang="zh-CN" altLang="en-US" dirty="0" smtClean="0">
                <a:latin typeface="+mj-ea"/>
                <a:ea typeface="+mj-ea"/>
              </a:rPr>
              <a:t>数据访问安全威胁</a:t>
            </a:r>
            <a:endParaRPr lang="zh-CN" altLang="en-US" dirty="0">
              <a:latin typeface="+mj-ea"/>
              <a:ea typeface="+mj-ea"/>
            </a:endParaRPr>
          </a:p>
        </p:txBody>
      </p:sp>
      <p:sp>
        <p:nvSpPr>
          <p:cNvPr id="19467" name="TextBox 18"/>
          <p:cNvSpPr txBox="1">
            <a:spLocks noChangeArrowheads="1"/>
          </p:cNvSpPr>
          <p:nvPr/>
        </p:nvSpPr>
        <p:spPr bwMode="auto">
          <a:xfrm>
            <a:off x="3419475" y="3932676"/>
            <a:ext cx="3241675" cy="369332"/>
          </a:xfrm>
          <a:prstGeom prst="rect">
            <a:avLst/>
          </a:prstGeom>
          <a:noFill/>
          <a:ln w="9525">
            <a:noFill/>
            <a:miter lim="800000"/>
            <a:headEnd/>
            <a:tailEnd/>
          </a:ln>
        </p:spPr>
        <p:txBody>
          <a:bodyPr>
            <a:spAutoFit/>
          </a:bodyPr>
          <a:lstStyle/>
          <a:p>
            <a:r>
              <a:rPr lang="zh-CN" altLang="en-US">
                <a:latin typeface="+mj-ea"/>
                <a:ea typeface="+mj-ea"/>
              </a:rPr>
              <a:t>针对大数据的高级持续性攻击</a:t>
            </a:r>
          </a:p>
        </p:txBody>
      </p:sp>
      <p:sp>
        <p:nvSpPr>
          <p:cNvPr id="19468" name="TextBox 19"/>
          <p:cNvSpPr txBox="1">
            <a:spLocks noChangeArrowheads="1"/>
          </p:cNvSpPr>
          <p:nvPr/>
        </p:nvSpPr>
        <p:spPr bwMode="auto">
          <a:xfrm>
            <a:off x="3419475" y="5507940"/>
            <a:ext cx="3170238" cy="369332"/>
          </a:xfrm>
          <a:prstGeom prst="rect">
            <a:avLst/>
          </a:prstGeom>
          <a:noFill/>
          <a:ln w="9525">
            <a:noFill/>
            <a:miter lim="800000"/>
            <a:headEnd/>
            <a:tailEnd/>
          </a:ln>
        </p:spPr>
        <p:txBody>
          <a:bodyPr>
            <a:spAutoFit/>
          </a:bodyPr>
          <a:lstStyle/>
          <a:p>
            <a:r>
              <a:rPr lang="zh-CN" altLang="en-US">
                <a:latin typeface="+mj-ea"/>
                <a:ea typeface="+mj-ea"/>
              </a:rPr>
              <a:t>其他安全威胁</a:t>
            </a:r>
          </a:p>
        </p:txBody>
      </p:sp>
      <p:sp>
        <p:nvSpPr>
          <p:cNvPr id="13"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大数据挑战</a:t>
            </a:r>
          </a:p>
        </p:txBody>
      </p:sp>
    </p:spTree>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0"/>
          <p:cNvSpPr>
            <a:spLocks noChangeArrowheads="1"/>
          </p:cNvSpPr>
          <p:nvPr/>
        </p:nvSpPr>
        <p:spPr bwMode="gray">
          <a:xfrm>
            <a:off x="1475656" y="3732138"/>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grpSp>
        <p:nvGrpSpPr>
          <p:cNvPr id="3"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sp>
        <p:nvSpPr>
          <p:cNvPr id="11" name="Rectangle 23"/>
          <p:cNvSpPr>
            <a:spLocks noChangeArrowheads="1"/>
          </p:cNvSpPr>
          <p:nvPr/>
        </p:nvSpPr>
        <p:spPr bwMode="auto">
          <a:xfrm>
            <a:off x="2482007" y="3776255"/>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nvGrpSpPr>
          <p:cNvPr id="5"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
        <p:nvSpPr>
          <p:cNvPr id="15"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6"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15342277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32966" y="1843707"/>
            <a:ext cx="1567724" cy="568464"/>
          </a:xfrm>
          <a:custGeom>
            <a:avLst/>
            <a:gdLst>
              <a:gd name="connsiteX0" fmla="*/ 0 w 1833366"/>
              <a:gd name="connsiteY0" fmla="*/ 0 h 626363"/>
              <a:gd name="connsiteX1" fmla="*/ 1648961 w 1833366"/>
              <a:gd name="connsiteY1" fmla="*/ 0 h 626363"/>
              <a:gd name="connsiteX2" fmla="*/ 1833365 w 1833366"/>
              <a:gd name="connsiteY2" fmla="*/ 313943 h 626363"/>
              <a:gd name="connsiteX3" fmla="*/ 1648961 w 1833366"/>
              <a:gd name="connsiteY3" fmla="*/ 626363 h 626363"/>
              <a:gd name="connsiteX4" fmla="*/ 0 w 1833366"/>
              <a:gd name="connsiteY4" fmla="*/ 626363 h 626363"/>
              <a:gd name="connsiteX5" fmla="*/ 182879 w 1833366"/>
              <a:gd name="connsiteY5" fmla="*/ 313943 h 626363"/>
              <a:gd name="connsiteX6" fmla="*/ 0 w 1833366"/>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66" h="626363">
                <a:moveTo>
                  <a:pt x="0" y="0"/>
                </a:moveTo>
                <a:lnTo>
                  <a:pt x="1648961" y="0"/>
                </a:lnTo>
                <a:lnTo>
                  <a:pt x="1833365" y="313943"/>
                </a:lnTo>
                <a:lnTo>
                  <a:pt x="1648961"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2361250" y="1843707"/>
            <a:ext cx="1567728" cy="568464"/>
          </a:xfrm>
          <a:custGeom>
            <a:avLst/>
            <a:gdLst>
              <a:gd name="connsiteX0" fmla="*/ 0 w 1833371"/>
              <a:gd name="connsiteY0" fmla="*/ 0 h 626363"/>
              <a:gd name="connsiteX1" fmla="*/ 1650491 w 1833371"/>
              <a:gd name="connsiteY1" fmla="*/ 0 h 626363"/>
              <a:gd name="connsiteX2" fmla="*/ 1833372 w 1833371"/>
              <a:gd name="connsiteY2" fmla="*/ 313943 h 626363"/>
              <a:gd name="connsiteX3" fmla="*/ 1650491 w 1833371"/>
              <a:gd name="connsiteY3" fmla="*/ 626363 h 626363"/>
              <a:gd name="connsiteX4" fmla="*/ 0 w 1833371"/>
              <a:gd name="connsiteY4" fmla="*/ 626363 h 626363"/>
              <a:gd name="connsiteX5" fmla="*/ 184404 w 1833371"/>
              <a:gd name="connsiteY5" fmla="*/ 313943 h 626363"/>
              <a:gd name="connsiteX6" fmla="*/ 0 w 1833371"/>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1" h="626363">
                <a:moveTo>
                  <a:pt x="0" y="0"/>
                </a:moveTo>
                <a:lnTo>
                  <a:pt x="1650491" y="0"/>
                </a:lnTo>
                <a:lnTo>
                  <a:pt x="1833372" y="313943"/>
                </a:lnTo>
                <a:lnTo>
                  <a:pt x="1650491"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6" name="Freeform 3"/>
          <p:cNvSpPr/>
          <p:nvPr/>
        </p:nvSpPr>
        <p:spPr>
          <a:xfrm>
            <a:off x="3789538" y="1843707"/>
            <a:ext cx="1567729" cy="568464"/>
          </a:xfrm>
          <a:custGeom>
            <a:avLst/>
            <a:gdLst>
              <a:gd name="connsiteX0" fmla="*/ 0 w 1833372"/>
              <a:gd name="connsiteY0" fmla="*/ 0 h 626363"/>
              <a:gd name="connsiteX1" fmla="*/ 1650492 w 1833372"/>
              <a:gd name="connsiteY1" fmla="*/ 0 h 626363"/>
              <a:gd name="connsiteX2" fmla="*/ 1833372 w 1833372"/>
              <a:gd name="connsiteY2" fmla="*/ 313943 h 626363"/>
              <a:gd name="connsiteX3" fmla="*/ 1650492 w 1833372"/>
              <a:gd name="connsiteY3" fmla="*/ 626363 h 626363"/>
              <a:gd name="connsiteX4" fmla="*/ 0 w 1833372"/>
              <a:gd name="connsiteY4" fmla="*/ 626363 h 626363"/>
              <a:gd name="connsiteX5" fmla="*/ 184404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50492" y="0"/>
                </a:lnTo>
                <a:lnTo>
                  <a:pt x="1833372" y="313943"/>
                </a:lnTo>
                <a:lnTo>
                  <a:pt x="1650492"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7" name="Freeform 3"/>
          <p:cNvSpPr/>
          <p:nvPr/>
        </p:nvSpPr>
        <p:spPr>
          <a:xfrm>
            <a:off x="5219130" y="1843707"/>
            <a:ext cx="1567729" cy="568464"/>
          </a:xfrm>
          <a:custGeom>
            <a:avLst/>
            <a:gdLst>
              <a:gd name="connsiteX0" fmla="*/ 0 w 1833372"/>
              <a:gd name="connsiteY0" fmla="*/ 0 h 626363"/>
              <a:gd name="connsiteX1" fmla="*/ 1648967 w 1833372"/>
              <a:gd name="connsiteY1" fmla="*/ 0 h 626363"/>
              <a:gd name="connsiteX2" fmla="*/ 1833372 w 1833372"/>
              <a:gd name="connsiteY2" fmla="*/ 313943 h 626363"/>
              <a:gd name="connsiteX3" fmla="*/ 1648967 w 1833372"/>
              <a:gd name="connsiteY3" fmla="*/ 626363 h 626363"/>
              <a:gd name="connsiteX4" fmla="*/ 0 w 1833372"/>
              <a:gd name="connsiteY4" fmla="*/ 626363 h 626363"/>
              <a:gd name="connsiteX5" fmla="*/ 182879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48967" y="0"/>
                </a:lnTo>
                <a:lnTo>
                  <a:pt x="1833372" y="313943"/>
                </a:lnTo>
                <a:lnTo>
                  <a:pt x="16489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8" name="Freeform 3"/>
          <p:cNvSpPr/>
          <p:nvPr/>
        </p:nvSpPr>
        <p:spPr>
          <a:xfrm>
            <a:off x="6638297" y="1843707"/>
            <a:ext cx="1533845" cy="568464"/>
          </a:xfrm>
          <a:custGeom>
            <a:avLst/>
            <a:gdLst>
              <a:gd name="connsiteX0" fmla="*/ 0 w 1793747"/>
              <a:gd name="connsiteY0" fmla="*/ 0 h 626363"/>
              <a:gd name="connsiteX1" fmla="*/ 1610867 w 1793747"/>
              <a:gd name="connsiteY1" fmla="*/ 0 h 626363"/>
              <a:gd name="connsiteX2" fmla="*/ 1793747 w 1793747"/>
              <a:gd name="connsiteY2" fmla="*/ 313943 h 626363"/>
              <a:gd name="connsiteX3" fmla="*/ 1610867 w 1793747"/>
              <a:gd name="connsiteY3" fmla="*/ 626363 h 626363"/>
              <a:gd name="connsiteX4" fmla="*/ 0 w 1793747"/>
              <a:gd name="connsiteY4" fmla="*/ 626363 h 626363"/>
              <a:gd name="connsiteX5" fmla="*/ 182879 w 1793747"/>
              <a:gd name="connsiteY5" fmla="*/ 313943 h 626363"/>
              <a:gd name="connsiteX6" fmla="*/ 0 w 1793747"/>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93747" h="626363">
                <a:moveTo>
                  <a:pt x="0" y="0"/>
                </a:moveTo>
                <a:lnTo>
                  <a:pt x="1610867" y="0"/>
                </a:lnTo>
                <a:lnTo>
                  <a:pt x="1793747" y="313943"/>
                </a:lnTo>
                <a:lnTo>
                  <a:pt x="16108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pic>
        <p:nvPicPr>
          <p:cNvPr id="9" name="Picture 3"/>
          <p:cNvPicPr>
            <a:picLocks noChangeAspect="1" noChangeArrowheads="1"/>
          </p:cNvPicPr>
          <p:nvPr/>
        </p:nvPicPr>
        <p:blipFill>
          <a:blip r:embed="rId2" cstate="print"/>
          <a:srcRect/>
          <a:stretch>
            <a:fillRect/>
          </a:stretch>
        </p:blipFill>
        <p:spPr bwMode="auto">
          <a:xfrm>
            <a:off x="912228" y="1832642"/>
            <a:ext cx="7276105" cy="599355"/>
          </a:xfrm>
          <a:prstGeom prst="rect">
            <a:avLst/>
          </a:prstGeom>
          <a:noFill/>
        </p:spPr>
      </p:pic>
      <p:pic>
        <p:nvPicPr>
          <p:cNvPr id="10" name="Picture 3"/>
          <p:cNvPicPr>
            <a:picLocks noChangeAspect="1" noChangeArrowheads="1"/>
          </p:cNvPicPr>
          <p:nvPr/>
        </p:nvPicPr>
        <p:blipFill>
          <a:blip r:embed="rId3" cstate="print"/>
          <a:srcRect b="16778"/>
          <a:stretch>
            <a:fillRect/>
          </a:stretch>
        </p:blipFill>
        <p:spPr bwMode="auto">
          <a:xfrm>
            <a:off x="651592" y="2524205"/>
            <a:ext cx="7840817" cy="2704995"/>
          </a:xfrm>
          <a:prstGeom prst="rect">
            <a:avLst/>
          </a:prstGeom>
          <a:noFill/>
        </p:spPr>
      </p:pic>
      <p:sp>
        <p:nvSpPr>
          <p:cNvPr id="2" name="TextBox 1"/>
          <p:cNvSpPr txBox="1"/>
          <p:nvPr/>
        </p:nvSpPr>
        <p:spPr>
          <a:xfrm>
            <a:off x="1162005"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业务战略</a:t>
            </a:r>
          </a:p>
        </p:txBody>
      </p:sp>
      <p:sp>
        <p:nvSpPr>
          <p:cNvPr id="11" name="TextBox 1"/>
          <p:cNvSpPr txBox="1"/>
          <p:nvPr/>
        </p:nvSpPr>
        <p:spPr>
          <a:xfrm>
            <a:off x="2595506"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建设目标</a:t>
            </a:r>
          </a:p>
        </p:txBody>
      </p:sp>
      <p:sp>
        <p:nvSpPr>
          <p:cNvPr id="12" name="TextBox 1"/>
          <p:cNvSpPr txBox="1"/>
          <p:nvPr/>
        </p:nvSpPr>
        <p:spPr>
          <a:xfrm>
            <a:off x="4018147"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架构设计</a:t>
            </a:r>
          </a:p>
        </p:txBody>
      </p:sp>
      <p:sp>
        <p:nvSpPr>
          <p:cNvPr id="13" name="TextBox 1"/>
          <p:cNvSpPr txBox="1"/>
          <p:nvPr/>
        </p:nvSpPr>
        <p:spPr>
          <a:xfrm>
            <a:off x="5451648" y="2166898"/>
            <a:ext cx="897682"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大数据实施</a:t>
            </a:r>
          </a:p>
        </p:txBody>
      </p:sp>
      <p:sp>
        <p:nvSpPr>
          <p:cNvPr id="14" name="TextBox 1"/>
          <p:cNvSpPr txBox="1"/>
          <p:nvPr/>
        </p:nvSpPr>
        <p:spPr>
          <a:xfrm>
            <a:off x="6863430" y="2166898"/>
            <a:ext cx="897682"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大数据运维</a:t>
            </a:r>
          </a:p>
        </p:txBody>
      </p:sp>
      <p:sp>
        <p:nvSpPr>
          <p:cNvPr id="16" name="TextBox 1"/>
          <p:cNvSpPr txBox="1"/>
          <p:nvPr/>
        </p:nvSpPr>
        <p:spPr>
          <a:xfrm>
            <a:off x="1020827" y="2731674"/>
            <a:ext cx="1077218" cy="886864"/>
          </a:xfrm>
          <a:prstGeom prst="rect">
            <a:avLst/>
          </a:prstGeom>
          <a:noFill/>
        </p:spPr>
        <p:txBody>
          <a:bodyPr wrap="none" lIns="0" tIns="0" rIns="0" bIns="40087" rtlCol="0">
            <a:spAutoFit/>
          </a:bodyPr>
          <a:lstStyle/>
          <a:p>
            <a:pPr>
              <a:lnSpc>
                <a:spcPts val="263"/>
              </a:lnSpc>
              <a:tabLst>
                <a:tab pos="178166" algn="l"/>
              </a:tabLst>
            </a:pPr>
            <a:r>
              <a:rPr lang="en-US" altLang="zh-CN" sz="1400" dirty="0" smtClean="0">
                <a:solidFill>
                  <a:srgbClr val="FFFFFF"/>
                </a:solidFill>
                <a:latin typeface="微软雅黑" pitchFamily="18" charset="0"/>
                <a:cs typeface="微软雅黑" pitchFamily="18" charset="0"/>
              </a:rPr>
              <a:t>企业战略目标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438"/>
              </a:lnSpc>
              <a:tabLst>
                <a:tab pos="178166" algn="l"/>
              </a:tabLst>
            </a:pPr>
            <a:r>
              <a:rPr lang="en-US" altLang="zh-CN" dirty="0" smtClean="0"/>
              <a:t>	</a:t>
            </a:r>
            <a:r>
              <a:rPr lang="en-US" altLang="zh-CN" sz="1400" dirty="0" smtClean="0">
                <a:solidFill>
                  <a:srgbClr val="FFFFFF"/>
                </a:solidFill>
                <a:latin typeface="微软雅黑" pitchFamily="18" charset="0"/>
                <a:cs typeface="微软雅黑" pitchFamily="18" charset="0"/>
              </a:rPr>
              <a:t>业务目标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78166" algn="l"/>
              </a:tabLst>
            </a:pPr>
            <a:r>
              <a:rPr lang="en-US" altLang="zh-CN" dirty="0" smtClean="0"/>
              <a:t>	</a:t>
            </a:r>
            <a:r>
              <a:rPr lang="en-US" altLang="zh-CN" sz="1400" dirty="0" smtClean="0">
                <a:solidFill>
                  <a:srgbClr val="FFFFFF"/>
                </a:solidFill>
                <a:latin typeface="微软雅黑" pitchFamily="18" charset="0"/>
                <a:cs typeface="微软雅黑" pitchFamily="18" charset="0"/>
              </a:rPr>
              <a:t>业务模式</a:t>
            </a:r>
          </a:p>
        </p:txBody>
      </p:sp>
      <p:sp>
        <p:nvSpPr>
          <p:cNvPr id="17" name="TextBox 1"/>
          <p:cNvSpPr txBox="1"/>
          <p:nvPr/>
        </p:nvSpPr>
        <p:spPr>
          <a:xfrm>
            <a:off x="2606366" y="2754726"/>
            <a:ext cx="897682" cy="1245937"/>
          </a:xfrm>
          <a:prstGeom prst="rect">
            <a:avLst/>
          </a:prstGeom>
          <a:noFill/>
        </p:spPr>
        <p:txBody>
          <a:bodyPr wrap="none" lIns="0" tIns="0" rIns="0" bIns="40087" rtlCol="0">
            <a:spAutoFit/>
          </a:bodyPr>
          <a:lstStyle/>
          <a:p>
            <a:pPr>
              <a:lnSpc>
                <a:spcPts val="263"/>
              </a:lnSpc>
              <a:tabLst>
                <a:tab pos="89083" algn="l"/>
              </a:tabLst>
            </a:pPr>
            <a:r>
              <a:rPr lang="en-US" altLang="zh-CN" sz="1400" dirty="0" smtClean="0">
                <a:solidFill>
                  <a:srgbClr val="FFFFFF"/>
                </a:solidFill>
                <a:latin typeface="微软雅黑" pitchFamily="18" charset="0"/>
                <a:cs typeface="微软雅黑" pitchFamily="18" charset="0"/>
              </a:rPr>
              <a:t>大数据目标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服务对象</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服务模式</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应用场景</a:t>
            </a:r>
          </a:p>
        </p:txBody>
      </p:sp>
      <p:sp>
        <p:nvSpPr>
          <p:cNvPr id="18" name="TextBox 1"/>
          <p:cNvSpPr txBox="1"/>
          <p:nvPr/>
        </p:nvSpPr>
        <p:spPr>
          <a:xfrm>
            <a:off x="3974708" y="2731674"/>
            <a:ext cx="987450" cy="1284409"/>
          </a:xfrm>
          <a:prstGeom prst="rect">
            <a:avLst/>
          </a:prstGeom>
          <a:noFill/>
        </p:spPr>
        <p:txBody>
          <a:bodyPr wrap="none" lIns="0" tIns="0" rIns="0" bIns="40087" rtlCol="0">
            <a:spAutoFit/>
          </a:bodyPr>
          <a:lstStyle/>
          <a:p>
            <a:pPr>
              <a:lnSpc>
                <a:spcPts val="175"/>
              </a:lnSpc>
              <a:tabLst>
                <a:tab pos="122489" algn="l"/>
              </a:tabLst>
            </a:pPr>
            <a:r>
              <a:rPr lang="en-US" altLang="zh-CN" sz="1100" dirty="0" smtClean="0">
                <a:solidFill>
                  <a:srgbClr val="FFFFFF"/>
                </a:solidFill>
                <a:latin typeface="微软雅黑" pitchFamily="18" charset="0"/>
                <a:cs typeface="微软雅黑" pitchFamily="18" charset="0"/>
              </a:rPr>
              <a:t>大数据服务定义</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22489" algn="l"/>
              </a:tabLst>
            </a:pPr>
            <a:r>
              <a:rPr lang="en-US" altLang="zh-CN" sz="1100" dirty="0" smtClean="0">
                <a:solidFill>
                  <a:srgbClr val="FFFFFF"/>
                </a:solidFill>
                <a:latin typeface="微软雅黑" pitchFamily="18" charset="0"/>
                <a:cs typeface="微软雅黑" pitchFamily="18" charset="0"/>
              </a:rPr>
              <a:t>大数据信息模型</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22489" algn="l"/>
              </a:tabLst>
            </a:pPr>
            <a:r>
              <a:rPr lang="en-US" altLang="zh-CN" sz="1100" dirty="0" smtClean="0">
                <a:solidFill>
                  <a:srgbClr val="FFFFFF"/>
                </a:solidFill>
                <a:latin typeface="微软雅黑" pitchFamily="18" charset="0"/>
                <a:cs typeface="微软雅黑" pitchFamily="18" charset="0"/>
              </a:rPr>
              <a:t>大数据管理定义</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526"/>
              </a:lnSpc>
              <a:tabLst>
                <a:tab pos="122489" algn="l"/>
              </a:tabLst>
            </a:pPr>
            <a:r>
              <a:rPr lang="en-US" altLang="zh-CN" dirty="0" smtClean="0"/>
              <a:t>	</a:t>
            </a:r>
            <a:r>
              <a:rPr lang="en-US" altLang="zh-CN" sz="1400" dirty="0" smtClean="0">
                <a:solidFill>
                  <a:srgbClr val="FFFFFF"/>
                </a:solidFill>
                <a:latin typeface="微软雅黑" pitchFamily="18" charset="0"/>
                <a:cs typeface="微软雅黑" pitchFamily="18" charset="0"/>
              </a:rPr>
              <a:t>技术选择</a:t>
            </a:r>
          </a:p>
        </p:txBody>
      </p:sp>
      <p:sp>
        <p:nvSpPr>
          <p:cNvPr id="19" name="TextBox 1"/>
          <p:cNvSpPr txBox="1"/>
          <p:nvPr/>
        </p:nvSpPr>
        <p:spPr>
          <a:xfrm>
            <a:off x="5451648" y="2731674"/>
            <a:ext cx="897682" cy="1245937"/>
          </a:xfrm>
          <a:prstGeom prst="rect">
            <a:avLst/>
          </a:prstGeom>
          <a:noFill/>
        </p:spPr>
        <p:txBody>
          <a:bodyPr wrap="none" lIns="0" tIns="0" rIns="0" bIns="40087" rtlCol="0">
            <a:spAutoFit/>
          </a:bodyPr>
          <a:lstStyle/>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容量规划</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sz="1400" dirty="0" smtClean="0">
                <a:solidFill>
                  <a:srgbClr val="FFFFFF"/>
                </a:solidFill>
                <a:latin typeface="微软雅黑" pitchFamily="18" charset="0"/>
                <a:cs typeface="微软雅黑" pitchFamily="18" charset="0"/>
              </a:rPr>
              <a:t>安装、配置</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验收测试</a:t>
            </a:r>
          </a:p>
          <a:p>
            <a:pPr>
              <a:lnSpc>
                <a:spcPts val="877"/>
              </a:lnSpc>
            </a:pPr>
            <a:endParaRPr lang="en-US" altLang="zh-CN" dirty="0" smtClean="0"/>
          </a:p>
          <a:p>
            <a:pPr>
              <a:lnSpc>
                <a:spcPts val="877"/>
              </a:lnSpc>
            </a:pPr>
            <a:endParaRPr lang="en-US" altLang="zh-CN" dirty="0" smtClean="0"/>
          </a:p>
          <a:p>
            <a:pPr>
              <a:lnSpc>
                <a:spcPts val="1140"/>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系统上线</a:t>
            </a:r>
          </a:p>
        </p:txBody>
      </p:sp>
      <p:sp>
        <p:nvSpPr>
          <p:cNvPr id="20" name="TextBox 1"/>
          <p:cNvSpPr txBox="1"/>
          <p:nvPr/>
        </p:nvSpPr>
        <p:spPr>
          <a:xfrm>
            <a:off x="6906869" y="2731674"/>
            <a:ext cx="987450" cy="1258761"/>
          </a:xfrm>
          <a:prstGeom prst="rect">
            <a:avLst/>
          </a:prstGeom>
          <a:noFill/>
        </p:spPr>
        <p:txBody>
          <a:bodyPr wrap="none" lIns="0" tIns="0" rIns="0" bIns="40087" rtlCol="0">
            <a:spAutoFit/>
          </a:bodyPr>
          <a:lstStyle/>
          <a:p>
            <a:pPr>
              <a:lnSpc>
                <a:spcPts val="263"/>
              </a:lnSpc>
              <a:tabLst>
                <a:tab pos="33406" algn="l"/>
                <a:tab pos="144760" algn="l"/>
                <a:tab pos="155895" algn="l"/>
              </a:tabLst>
            </a:pPr>
            <a:r>
              <a:rPr lang="en-US" altLang="zh-CN" sz="1100" dirty="0" smtClean="0">
                <a:solidFill>
                  <a:srgbClr val="FFFFFF"/>
                </a:solidFill>
                <a:latin typeface="微软雅黑" pitchFamily="18" charset="0"/>
                <a:cs typeface="微软雅黑" pitchFamily="18" charset="0"/>
              </a:rPr>
              <a:t>大数据服务管理</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438"/>
              </a:lnSpc>
              <a:tabLst>
                <a:tab pos="33406" algn="l"/>
                <a:tab pos="144760" algn="l"/>
                <a:tab pos="155895" algn="l"/>
              </a:tabLst>
            </a:pPr>
            <a:r>
              <a:rPr lang="en-US" altLang="zh-CN" dirty="0" smtClean="0"/>
              <a:t>			</a:t>
            </a:r>
            <a:r>
              <a:rPr lang="en-US" altLang="zh-CN" sz="1400" dirty="0" smtClean="0">
                <a:solidFill>
                  <a:srgbClr val="FFFFFF"/>
                </a:solidFill>
                <a:latin typeface="微软雅黑" pitchFamily="18" charset="0"/>
                <a:cs typeface="微软雅黑" pitchFamily="18" charset="0"/>
              </a:rPr>
              <a:t>系统监控</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33406" algn="l"/>
                <a:tab pos="144760" algn="l"/>
                <a:tab pos="155895" algn="l"/>
              </a:tabLst>
            </a:pPr>
            <a:r>
              <a:rPr lang="en-US" altLang="zh-CN" dirty="0" smtClean="0"/>
              <a:t>		</a:t>
            </a:r>
            <a:r>
              <a:rPr lang="en-US" altLang="zh-CN" sz="1400" dirty="0" smtClean="0">
                <a:solidFill>
                  <a:srgbClr val="FFFFFF"/>
                </a:solidFill>
                <a:latin typeface="微软雅黑" pitchFamily="18" charset="0"/>
                <a:cs typeface="微软雅黑" pitchFamily="18" charset="0"/>
              </a:rPr>
              <a:t>资源调度</a:t>
            </a:r>
          </a:p>
          <a:p>
            <a:pPr>
              <a:lnSpc>
                <a:spcPts val="877"/>
              </a:lnSpc>
            </a:pPr>
            <a:endParaRPr lang="en-US" altLang="zh-CN" dirty="0" smtClean="0"/>
          </a:p>
          <a:p>
            <a:pPr>
              <a:lnSpc>
                <a:spcPts val="877"/>
              </a:lnSpc>
            </a:pPr>
            <a:endParaRPr lang="en-US" altLang="zh-CN" dirty="0" smtClean="0"/>
          </a:p>
          <a:p>
            <a:pPr>
              <a:lnSpc>
                <a:spcPts val="1052"/>
              </a:lnSpc>
              <a:tabLst>
                <a:tab pos="33406" algn="l"/>
                <a:tab pos="144760" algn="l"/>
                <a:tab pos="155895" algn="l"/>
              </a:tabLst>
            </a:pPr>
            <a:r>
              <a:rPr lang="en-US" altLang="zh-CN" dirty="0" smtClean="0"/>
              <a:t>	</a:t>
            </a:r>
            <a:r>
              <a:rPr lang="en-US" altLang="zh-CN" sz="1200" dirty="0" smtClean="0">
                <a:solidFill>
                  <a:srgbClr val="FFFFFF"/>
                </a:solidFill>
                <a:latin typeface="微软雅黑" pitchFamily="18" charset="0"/>
                <a:cs typeface="微软雅黑" pitchFamily="18" charset="0"/>
              </a:rPr>
              <a:t>生命周期管理</a:t>
            </a:r>
          </a:p>
        </p:txBody>
      </p:sp>
      <p:sp>
        <p:nvSpPr>
          <p:cNvPr id="21" name="TextBox 1"/>
          <p:cNvSpPr txBox="1"/>
          <p:nvPr/>
        </p:nvSpPr>
        <p:spPr>
          <a:xfrm>
            <a:off x="6939449" y="4253113"/>
            <a:ext cx="923330" cy="78951"/>
          </a:xfrm>
          <a:prstGeom prst="rect">
            <a:avLst/>
          </a:prstGeom>
          <a:noFill/>
        </p:spPr>
        <p:txBody>
          <a:bodyPr wrap="none" lIns="0" tIns="0" rIns="0" bIns="40087" rtlCol="0">
            <a:spAutoFit/>
          </a:bodyPr>
          <a:lstStyle/>
          <a:p>
            <a:pPr>
              <a:lnSpc>
                <a:spcPts val="263"/>
              </a:lnSpc>
            </a:pPr>
            <a:r>
              <a:rPr lang="en-US" altLang="zh-CN" sz="1200" dirty="0" smtClean="0">
                <a:solidFill>
                  <a:srgbClr val="FFFFFF"/>
                </a:solidFill>
                <a:latin typeface="微软雅黑" pitchFamily="18" charset="0"/>
                <a:cs typeface="微软雅黑" pitchFamily="18" charset="0"/>
              </a:rPr>
              <a:t>服务性能管理</a:t>
            </a:r>
          </a:p>
        </p:txBody>
      </p:sp>
      <p:sp>
        <p:nvSpPr>
          <p:cNvPr id="22" name="TextBox 1"/>
          <p:cNvSpPr txBox="1"/>
          <p:nvPr/>
        </p:nvSpPr>
        <p:spPr>
          <a:xfrm>
            <a:off x="3800950" y="4310743"/>
            <a:ext cx="1256754" cy="502143"/>
          </a:xfrm>
          <a:prstGeom prst="rect">
            <a:avLst/>
          </a:prstGeom>
          <a:noFill/>
        </p:spPr>
        <p:txBody>
          <a:bodyPr wrap="none" lIns="0" tIns="0" rIns="0" bIns="40087" rtlCol="0">
            <a:spAutoFit/>
          </a:bodyPr>
          <a:lstStyle/>
          <a:p>
            <a:pPr>
              <a:lnSpc>
                <a:spcPts val="263"/>
              </a:lnSpc>
              <a:tabLst>
                <a:tab pos="300655" algn="l"/>
              </a:tabLst>
            </a:pPr>
            <a:r>
              <a:rPr lang="en-US" altLang="zh-CN" dirty="0" smtClean="0"/>
              <a:t>	</a:t>
            </a:r>
            <a:r>
              <a:rPr lang="en-US" altLang="zh-CN" sz="1400" dirty="0" smtClean="0">
                <a:solidFill>
                  <a:srgbClr val="FFFFFF"/>
                </a:solidFill>
                <a:latin typeface="微软雅黑" pitchFamily="18" charset="0"/>
                <a:cs typeface="微软雅黑" pitchFamily="18" charset="0"/>
              </a:rPr>
              <a:t>验证测试</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614"/>
              </a:lnSpc>
              <a:tabLst>
                <a:tab pos="300655" algn="l"/>
              </a:tabLst>
            </a:pPr>
            <a:r>
              <a:rPr lang="en-US" altLang="zh-CN" sz="1400" dirty="0" smtClean="0">
                <a:solidFill>
                  <a:srgbClr val="FFFFFF"/>
                </a:solidFill>
                <a:latin typeface="微软雅黑" pitchFamily="18" charset="0"/>
                <a:cs typeface="微软雅黑" pitchFamily="18" charset="0"/>
              </a:rPr>
              <a:t>大数据持续改进</a:t>
            </a:r>
          </a:p>
        </p:txBody>
      </p:sp>
      <p:sp>
        <p:nvSpPr>
          <p:cNvPr id="23" name="TextBox 1"/>
          <p:cNvSpPr txBox="1"/>
          <p:nvPr/>
        </p:nvSpPr>
        <p:spPr>
          <a:xfrm>
            <a:off x="6374736"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架构优化</a:t>
            </a:r>
          </a:p>
        </p:txBody>
      </p:sp>
      <p:sp>
        <p:nvSpPr>
          <p:cNvPr id="24" name="TextBox 1"/>
          <p:cNvSpPr txBox="1"/>
          <p:nvPr/>
        </p:nvSpPr>
        <p:spPr>
          <a:xfrm>
            <a:off x="5093273"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技术升级</a:t>
            </a:r>
          </a:p>
        </p:txBody>
      </p:sp>
      <p:sp>
        <p:nvSpPr>
          <p:cNvPr id="25" name="TextBox 1"/>
          <p:cNvSpPr txBox="1"/>
          <p:nvPr/>
        </p:nvSpPr>
        <p:spPr>
          <a:xfrm>
            <a:off x="3855249"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服务改进</a:t>
            </a:r>
          </a:p>
        </p:txBody>
      </p:sp>
      <p:sp>
        <p:nvSpPr>
          <p:cNvPr id="29"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企业大数据建设方法</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51592" y="1094975"/>
            <a:ext cx="510413" cy="518672"/>
          </a:xfrm>
          <a:prstGeom prst="rect">
            <a:avLst/>
          </a:prstGeom>
          <a:noFill/>
        </p:spPr>
      </p:pic>
      <p:pic>
        <p:nvPicPr>
          <p:cNvPr id="3" name="Picture 3"/>
          <p:cNvPicPr>
            <a:picLocks noChangeAspect="1" noChangeArrowheads="1"/>
          </p:cNvPicPr>
          <p:nvPr/>
        </p:nvPicPr>
        <p:blipFill>
          <a:blip r:embed="rId3" cstate="print"/>
          <a:srcRect b="23193"/>
          <a:stretch>
            <a:fillRect/>
          </a:stretch>
        </p:blipFill>
        <p:spPr bwMode="auto">
          <a:xfrm>
            <a:off x="651592" y="3423237"/>
            <a:ext cx="7840817" cy="1805963"/>
          </a:xfrm>
          <a:prstGeom prst="rect">
            <a:avLst/>
          </a:prstGeom>
          <a:noFill/>
        </p:spPr>
      </p:pic>
      <p:sp>
        <p:nvSpPr>
          <p:cNvPr id="5" name="TextBox 1"/>
          <p:cNvSpPr txBox="1"/>
          <p:nvPr/>
        </p:nvSpPr>
        <p:spPr>
          <a:xfrm>
            <a:off x="1400922" y="2247580"/>
            <a:ext cx="4560864" cy="1515241"/>
          </a:xfrm>
          <a:prstGeom prst="rect">
            <a:avLst/>
          </a:prstGeom>
          <a:noFill/>
        </p:spPr>
        <p:txBody>
          <a:bodyPr wrap="none" lIns="0" tIns="0" rIns="0" bIns="40087" rtlCol="0">
            <a:spAutoFit/>
          </a:bodyPr>
          <a:lstStyle/>
          <a:p>
            <a:pPr>
              <a:lnSpc>
                <a:spcPts val="438"/>
              </a:lnSpc>
              <a:tabLst>
                <a:tab pos="144760" algn="l"/>
              </a:tabLst>
            </a:pPr>
            <a:r>
              <a:rPr lang="en-US" altLang="zh-CN" b="1" dirty="0" smtClean="0">
                <a:solidFill>
                  <a:srgbClr val="000000"/>
                </a:solidFill>
                <a:latin typeface="微软雅黑" pitchFamily="18" charset="0"/>
                <a:cs typeface="微软雅黑" pitchFamily="18" charset="0"/>
              </a:rPr>
              <a:t>逐步扩展现有架构，满足大数据要求：</a:t>
            </a:r>
          </a:p>
          <a:p>
            <a:pPr>
              <a:lnSpc>
                <a:spcPts val="877"/>
              </a:lnSpc>
            </a:pPr>
            <a:endParaRPr lang="en-US" altLang="zh-CN" b="1" dirty="0" smtClean="0"/>
          </a:p>
          <a:p>
            <a:pPr>
              <a:lnSpc>
                <a:spcPts val="2017"/>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1</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步：更深入地分析当前数据</a:t>
            </a:r>
          </a:p>
          <a:p>
            <a:pPr>
              <a:lnSpc>
                <a:spcPts val="877"/>
              </a:lnSpc>
            </a:pPr>
            <a:endParaRPr lang="en-US" altLang="zh-CN" b="1" dirty="0" smtClean="0"/>
          </a:p>
          <a:p>
            <a:pPr>
              <a:lnSpc>
                <a:spcPts val="1754"/>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2</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步：针对数据多样性和数据量进行设计</a:t>
            </a:r>
          </a:p>
          <a:p>
            <a:pPr>
              <a:lnSpc>
                <a:spcPts val="877"/>
              </a:lnSpc>
            </a:pPr>
            <a:endParaRPr lang="en-US" altLang="zh-CN" b="1" dirty="0" smtClean="0"/>
          </a:p>
          <a:p>
            <a:pPr>
              <a:lnSpc>
                <a:spcPts val="1666"/>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3</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步：针对高数据速度设计</a:t>
            </a:r>
          </a:p>
          <a:p>
            <a:pPr>
              <a:lnSpc>
                <a:spcPts val="877"/>
              </a:lnSpc>
            </a:pPr>
            <a:endParaRPr lang="en-US" altLang="zh-CN" b="1" dirty="0" smtClean="0"/>
          </a:p>
          <a:p>
            <a:pPr>
              <a:lnSpc>
                <a:spcPts val="1666"/>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4</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步：发现新模式</a:t>
            </a:r>
          </a:p>
        </p:txBody>
      </p:sp>
      <p:sp>
        <p:nvSpPr>
          <p:cNvPr id="6" name="TextBox 1"/>
          <p:cNvSpPr txBox="1"/>
          <p:nvPr/>
        </p:nvSpPr>
        <p:spPr>
          <a:xfrm>
            <a:off x="1661558" y="4552790"/>
            <a:ext cx="410369" cy="91775"/>
          </a:xfrm>
          <a:prstGeom prst="rect">
            <a:avLst/>
          </a:prstGeom>
          <a:noFill/>
        </p:spPr>
        <p:txBody>
          <a:bodyPr wrap="none" lIns="0" tIns="0" rIns="0" bIns="40087" rtlCol="0">
            <a:spAutoFit/>
          </a:bodyPr>
          <a:lstStyle/>
          <a:p>
            <a:pPr>
              <a:lnSpc>
                <a:spcPts val="351"/>
              </a:lnSpc>
            </a:pPr>
            <a:r>
              <a:rPr lang="en-US" altLang="zh-CN" sz="1600" dirty="0" smtClean="0">
                <a:solidFill>
                  <a:srgbClr val="FFFFFF"/>
                </a:solidFill>
                <a:latin typeface="微软雅黑" pitchFamily="18" charset="0"/>
                <a:cs typeface="微软雅黑" pitchFamily="18" charset="0"/>
              </a:rPr>
              <a:t>提高</a:t>
            </a:r>
          </a:p>
        </p:txBody>
      </p:sp>
      <p:sp>
        <p:nvSpPr>
          <p:cNvPr id="7" name="TextBox 1"/>
          <p:cNvSpPr txBox="1"/>
          <p:nvPr/>
        </p:nvSpPr>
        <p:spPr>
          <a:xfrm>
            <a:off x="4018147" y="4587368"/>
            <a:ext cx="1795363" cy="143071"/>
          </a:xfrm>
          <a:prstGeom prst="rect">
            <a:avLst/>
          </a:prstGeom>
          <a:noFill/>
        </p:spPr>
        <p:txBody>
          <a:bodyPr wrap="none" lIns="0" tIns="0" rIns="0" bIns="40087" rtlCol="0">
            <a:spAutoFit/>
          </a:bodyPr>
          <a:lstStyle/>
          <a:p>
            <a:pPr>
              <a:lnSpc>
                <a:spcPts val="789"/>
              </a:lnSpc>
            </a:pPr>
            <a:r>
              <a:rPr lang="en-US" altLang="zh-CN" sz="3500" dirty="0" smtClean="0">
                <a:solidFill>
                  <a:srgbClr val="FFFFFF"/>
                </a:solidFill>
                <a:latin typeface="微软雅黑" pitchFamily="18" charset="0"/>
                <a:cs typeface="微软雅黑" pitchFamily="18" charset="0"/>
              </a:rPr>
              <a:t>业务价值</a:t>
            </a:r>
          </a:p>
        </p:txBody>
      </p:sp>
      <p:pic>
        <p:nvPicPr>
          <p:cNvPr id="8" name="图片 7"/>
          <p:cNvPicPr>
            <a:picLocks noChangeAspect="1"/>
          </p:cNvPicPr>
          <p:nvPr/>
        </p:nvPicPr>
        <p:blipFill>
          <a:blip r:embed="rId4" cstate="print"/>
          <a:stretch>
            <a:fillRect/>
          </a:stretch>
        </p:blipFill>
        <p:spPr>
          <a:xfrm>
            <a:off x="1246043" y="1071036"/>
            <a:ext cx="3065320" cy="606018"/>
          </a:xfrm>
          <a:prstGeom prst="rect">
            <a:avLst/>
          </a:prstGeom>
        </p:spPr>
      </p:pic>
      <p:sp>
        <p:nvSpPr>
          <p:cNvPr id="10"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rPr>
              <a:t>企业大数据建设方法</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51592" y="1083449"/>
            <a:ext cx="7840817" cy="4691103"/>
          </a:xfrm>
          <a:prstGeom prst="rect">
            <a:avLst/>
          </a:prstGeom>
          <a:noFill/>
        </p:spPr>
      </p:pic>
      <p:sp>
        <p:nvSpPr>
          <p:cNvPr id="2" name="TextBox 1"/>
          <p:cNvSpPr txBox="1"/>
          <p:nvPr/>
        </p:nvSpPr>
        <p:spPr>
          <a:xfrm rot="16200000">
            <a:off x="760419" y="2490493"/>
            <a:ext cx="564257" cy="78951"/>
          </a:xfrm>
          <a:prstGeom prst="rect">
            <a:avLst/>
          </a:prstGeom>
          <a:noFill/>
        </p:spPr>
        <p:txBody>
          <a:bodyPr wrap="none" lIns="0" tIns="0" rIns="0" bIns="40087" rtlCol="0">
            <a:spAutoFit/>
          </a:bodyPr>
          <a:lstStyle/>
          <a:p>
            <a:pPr>
              <a:lnSpc>
                <a:spcPts val="263"/>
              </a:lnSpc>
            </a:pPr>
            <a:r>
              <a:rPr lang="en-US" altLang="zh-CN" sz="1100" b="1" dirty="0" smtClean="0">
                <a:solidFill>
                  <a:srgbClr val="000000"/>
                </a:solidFill>
                <a:latin typeface="微软雅黑" pitchFamily="18" charset="0"/>
                <a:cs typeface="微软雅黑" pitchFamily="18" charset="0"/>
              </a:rPr>
              <a:t>信息分析</a:t>
            </a:r>
          </a:p>
        </p:txBody>
      </p:sp>
      <p:sp>
        <p:nvSpPr>
          <p:cNvPr id="3" name="TextBox 1"/>
          <p:cNvSpPr txBox="1"/>
          <p:nvPr/>
        </p:nvSpPr>
        <p:spPr>
          <a:xfrm rot="16200000">
            <a:off x="792996" y="3608520"/>
            <a:ext cx="564257" cy="78951"/>
          </a:xfrm>
          <a:prstGeom prst="rect">
            <a:avLst/>
          </a:prstGeom>
          <a:noFill/>
        </p:spPr>
        <p:txBody>
          <a:bodyPr wrap="none" lIns="0" tIns="0" rIns="0" bIns="40087" rtlCol="0">
            <a:spAutoFit/>
          </a:bodyPr>
          <a:lstStyle/>
          <a:p>
            <a:pPr>
              <a:lnSpc>
                <a:spcPts val="263"/>
              </a:lnSpc>
            </a:pPr>
            <a:r>
              <a:rPr lang="zh-CN" altLang="en-US" sz="1100" b="1" dirty="0" smtClean="0">
                <a:solidFill>
                  <a:srgbClr val="000000"/>
                </a:solidFill>
                <a:latin typeface="微软雅黑" pitchFamily="18" charset="0"/>
                <a:cs typeface="微软雅黑" pitchFamily="18" charset="0"/>
              </a:rPr>
              <a:t>信息供应</a:t>
            </a:r>
            <a:endParaRPr lang="en-US" altLang="zh-CN" sz="1100" b="1" dirty="0" smtClean="0">
              <a:solidFill>
                <a:srgbClr val="000000"/>
              </a:solidFill>
              <a:latin typeface="微软雅黑" pitchFamily="18" charset="0"/>
              <a:cs typeface="微软雅黑" pitchFamily="18" charset="0"/>
            </a:endParaRPr>
          </a:p>
        </p:txBody>
      </p:sp>
      <p:sp>
        <p:nvSpPr>
          <p:cNvPr id="4" name="TextBox 1"/>
          <p:cNvSpPr txBox="1"/>
          <p:nvPr/>
        </p:nvSpPr>
        <p:spPr>
          <a:xfrm>
            <a:off x="4409102" y="2743200"/>
            <a:ext cx="828753" cy="169745"/>
          </a:xfrm>
          <a:prstGeom prst="rect">
            <a:avLst/>
          </a:prstGeom>
          <a:noFill/>
        </p:spPr>
        <p:txBody>
          <a:bodyPr wrap="none" lIns="0" tIns="0" rIns="0" bIns="40087" rtlCol="0">
            <a:spAutoFit/>
          </a:bodyPr>
          <a:lstStyle/>
          <a:p>
            <a:pPr>
              <a:lnSpc>
                <a:spcPts val="964"/>
              </a:lnSpc>
            </a:pPr>
            <a:r>
              <a:rPr lang="en-US" altLang="zh-CN" sz="1100" b="1" dirty="0" smtClean="0">
                <a:solidFill>
                  <a:srgbClr val="000000"/>
                </a:solidFill>
                <a:latin typeface="Times New Roman" pitchFamily="18" charset="0"/>
                <a:cs typeface="Times New Roman" pitchFamily="18" charset="0"/>
              </a:rPr>
              <a:t>(In-Database)</a:t>
            </a:r>
          </a:p>
        </p:txBody>
      </p:sp>
      <p:sp>
        <p:nvSpPr>
          <p:cNvPr id="5" name="TextBox 1"/>
          <p:cNvSpPr txBox="1"/>
          <p:nvPr/>
        </p:nvSpPr>
        <p:spPr>
          <a:xfrm>
            <a:off x="2595507" y="2743200"/>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数据挖掘</a:t>
            </a:r>
          </a:p>
        </p:txBody>
      </p:sp>
      <p:sp>
        <p:nvSpPr>
          <p:cNvPr id="6" name="TextBox 1"/>
          <p:cNvSpPr txBox="1"/>
          <p:nvPr/>
        </p:nvSpPr>
        <p:spPr>
          <a:xfrm>
            <a:off x="6667953" y="2743200"/>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文本挖掘</a:t>
            </a:r>
          </a:p>
        </p:txBody>
      </p:sp>
      <p:sp>
        <p:nvSpPr>
          <p:cNvPr id="7" name="TextBox 1"/>
          <p:cNvSpPr txBox="1"/>
          <p:nvPr/>
        </p:nvSpPr>
        <p:spPr>
          <a:xfrm>
            <a:off x="1683279" y="272014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统计分析</a:t>
            </a:r>
          </a:p>
        </p:txBody>
      </p:sp>
      <p:sp>
        <p:nvSpPr>
          <p:cNvPr id="8" name="TextBox 1"/>
          <p:cNvSpPr txBox="1"/>
          <p:nvPr/>
        </p:nvSpPr>
        <p:spPr>
          <a:xfrm>
            <a:off x="5744865" y="272014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语义分析</a:t>
            </a:r>
          </a:p>
        </p:txBody>
      </p:sp>
      <p:sp>
        <p:nvSpPr>
          <p:cNvPr id="9" name="TextBox 1"/>
          <p:cNvSpPr txBox="1"/>
          <p:nvPr/>
        </p:nvSpPr>
        <p:spPr>
          <a:xfrm>
            <a:off x="7601901" y="2743200"/>
            <a:ext cx="692497"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空间地理分析</a:t>
            </a:r>
          </a:p>
        </p:txBody>
      </p:sp>
      <p:sp>
        <p:nvSpPr>
          <p:cNvPr id="10" name="TextBox 1"/>
          <p:cNvSpPr txBox="1"/>
          <p:nvPr/>
        </p:nvSpPr>
        <p:spPr>
          <a:xfrm>
            <a:off x="3583753" y="2558784"/>
            <a:ext cx="307777" cy="144481"/>
          </a:xfrm>
          <a:prstGeom prst="rect">
            <a:avLst/>
          </a:prstGeom>
          <a:noFill/>
        </p:spPr>
        <p:txBody>
          <a:bodyPr wrap="none" lIns="0" tIns="0" rIns="0" bIns="40087" rtlCol="0">
            <a:spAutoFit/>
          </a:bodyPr>
          <a:lstStyle/>
          <a:p>
            <a:pPr>
              <a:lnSpc>
                <a:spcPts val="789"/>
              </a:lnSpc>
            </a:pPr>
            <a:r>
              <a:rPr lang="en-US" altLang="zh-CN" sz="900" b="1" dirty="0" smtClean="0">
                <a:solidFill>
                  <a:srgbClr val="FFFFFF"/>
                </a:solidFill>
                <a:latin typeface="Times New Roman" pitchFamily="18" charset="0"/>
                <a:cs typeface="Times New Roman" pitchFamily="18" charset="0"/>
              </a:rPr>
              <a:t>In-DB</a:t>
            </a:r>
          </a:p>
        </p:txBody>
      </p:sp>
      <p:sp>
        <p:nvSpPr>
          <p:cNvPr id="11" name="TextBox 1"/>
          <p:cNvSpPr txBox="1"/>
          <p:nvPr/>
        </p:nvSpPr>
        <p:spPr>
          <a:xfrm>
            <a:off x="3431715" y="2754726"/>
            <a:ext cx="596317" cy="144481"/>
          </a:xfrm>
          <a:prstGeom prst="rect">
            <a:avLst/>
          </a:prstGeom>
          <a:noFill/>
        </p:spPr>
        <p:txBody>
          <a:bodyPr wrap="none" lIns="0" tIns="0" rIns="0" bIns="40087" rtlCol="0">
            <a:spAutoFit/>
          </a:bodyPr>
          <a:lstStyle/>
          <a:p>
            <a:pPr>
              <a:lnSpc>
                <a:spcPts val="789"/>
              </a:lnSpc>
            </a:pPr>
            <a:r>
              <a:rPr lang="en-US" altLang="zh-CN" sz="900" b="1" dirty="0" smtClean="0">
                <a:solidFill>
                  <a:srgbClr val="FFFFFF"/>
                </a:solidFill>
                <a:latin typeface="Times New Roman" pitchFamily="18" charset="0"/>
                <a:cs typeface="Times New Roman" pitchFamily="18" charset="0"/>
              </a:rPr>
              <a:t>MapReduce</a:t>
            </a:r>
          </a:p>
        </p:txBody>
      </p:sp>
      <p:sp>
        <p:nvSpPr>
          <p:cNvPr id="12" name="TextBox 1"/>
          <p:cNvSpPr txBox="1"/>
          <p:nvPr/>
        </p:nvSpPr>
        <p:spPr>
          <a:xfrm>
            <a:off x="4495982" y="2351315"/>
            <a:ext cx="705321" cy="386727"/>
          </a:xfrm>
          <a:prstGeom prst="rect">
            <a:avLst/>
          </a:prstGeom>
          <a:noFill/>
        </p:spPr>
        <p:txBody>
          <a:bodyPr wrap="none" lIns="0" tIns="0" rIns="0" bIns="40087" rtlCol="0">
            <a:spAutoFit/>
          </a:bodyPr>
          <a:lstStyle/>
          <a:p>
            <a:pPr>
              <a:lnSpc>
                <a:spcPts val="263"/>
              </a:lnSpc>
              <a:tabLst>
                <a:tab pos="66812" algn="l"/>
              </a:tabLst>
            </a:pPr>
            <a:r>
              <a:rPr lang="en-US" altLang="zh-CN" sz="1100" b="1" dirty="0" smtClean="0">
                <a:solidFill>
                  <a:srgbClr val="000000"/>
                </a:solidFill>
                <a:latin typeface="微软雅黑" pitchFamily="18" charset="0"/>
                <a:cs typeface="微软雅黑" pitchFamily="18" charset="0"/>
              </a:rPr>
              <a:t>说明性分析</a:t>
            </a:r>
          </a:p>
          <a:p>
            <a:pPr>
              <a:lnSpc>
                <a:spcPts val="877"/>
              </a:lnSpc>
            </a:pPr>
            <a:endParaRPr lang="en-US" altLang="zh-CN" b="1" dirty="0" smtClean="0"/>
          </a:p>
          <a:p>
            <a:pPr>
              <a:lnSpc>
                <a:spcPts val="877"/>
              </a:lnSpc>
            </a:pPr>
            <a:endParaRPr lang="en-US" altLang="zh-CN" b="1" dirty="0" smtClean="0"/>
          </a:p>
          <a:p>
            <a:pPr>
              <a:lnSpc>
                <a:spcPts val="526"/>
              </a:lnSpc>
              <a:tabLst>
                <a:tab pos="66812" algn="l"/>
              </a:tabLst>
            </a:pPr>
            <a:r>
              <a:rPr lang="en-US" altLang="zh-CN" b="1" dirty="0" smtClean="0"/>
              <a:t>	</a:t>
            </a:r>
            <a:r>
              <a:rPr lang="en-US" altLang="zh-CN" sz="1100" b="1" dirty="0" smtClean="0">
                <a:solidFill>
                  <a:srgbClr val="000000"/>
                </a:solidFill>
                <a:latin typeface="微软雅黑" pitchFamily="18" charset="0"/>
                <a:cs typeface="微软雅黑" pitchFamily="18" charset="0"/>
              </a:rPr>
              <a:t>预测分析</a:t>
            </a:r>
          </a:p>
        </p:txBody>
      </p:sp>
      <p:sp>
        <p:nvSpPr>
          <p:cNvPr id="13" name="TextBox 1"/>
          <p:cNvSpPr txBox="1"/>
          <p:nvPr/>
        </p:nvSpPr>
        <p:spPr>
          <a:xfrm>
            <a:off x="2780123" y="2339789"/>
            <a:ext cx="230832"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报告</a:t>
            </a:r>
          </a:p>
        </p:txBody>
      </p:sp>
      <p:sp>
        <p:nvSpPr>
          <p:cNvPr id="14" name="TextBox 1"/>
          <p:cNvSpPr txBox="1"/>
          <p:nvPr/>
        </p:nvSpPr>
        <p:spPr>
          <a:xfrm>
            <a:off x="6657093" y="2339789"/>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仪表板</a:t>
            </a:r>
          </a:p>
        </p:txBody>
      </p:sp>
      <p:sp>
        <p:nvSpPr>
          <p:cNvPr id="15" name="TextBox 1"/>
          <p:cNvSpPr txBox="1"/>
          <p:nvPr/>
        </p:nvSpPr>
        <p:spPr>
          <a:xfrm>
            <a:off x="1455221" y="1982481"/>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用户层</a:t>
            </a:r>
          </a:p>
        </p:txBody>
      </p:sp>
      <p:sp>
        <p:nvSpPr>
          <p:cNvPr id="16" name="TextBox 1"/>
          <p:cNvSpPr txBox="1"/>
          <p:nvPr/>
        </p:nvSpPr>
        <p:spPr>
          <a:xfrm>
            <a:off x="2009074"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最终客户</a:t>
            </a:r>
          </a:p>
        </p:txBody>
      </p:sp>
      <p:sp>
        <p:nvSpPr>
          <p:cNvPr id="17" name="TextBox 1"/>
          <p:cNvSpPr txBox="1"/>
          <p:nvPr/>
        </p:nvSpPr>
        <p:spPr>
          <a:xfrm>
            <a:off x="2812703" y="2109268"/>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供应商</a:t>
            </a:r>
          </a:p>
        </p:txBody>
      </p:sp>
      <p:sp>
        <p:nvSpPr>
          <p:cNvPr id="18" name="TextBox 1"/>
          <p:cNvSpPr txBox="1"/>
          <p:nvPr/>
        </p:nvSpPr>
        <p:spPr>
          <a:xfrm>
            <a:off x="349687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市场营销</a:t>
            </a:r>
          </a:p>
        </p:txBody>
      </p:sp>
      <p:sp>
        <p:nvSpPr>
          <p:cNvPr id="19" name="TextBox 1"/>
          <p:cNvSpPr txBox="1"/>
          <p:nvPr/>
        </p:nvSpPr>
        <p:spPr>
          <a:xfrm>
            <a:off x="5038975" y="2120794"/>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管理人员</a:t>
            </a:r>
          </a:p>
        </p:txBody>
      </p:sp>
      <p:sp>
        <p:nvSpPr>
          <p:cNvPr id="20" name="TextBox 1"/>
          <p:cNvSpPr txBox="1"/>
          <p:nvPr/>
        </p:nvSpPr>
        <p:spPr>
          <a:xfrm>
            <a:off x="4257065" y="2120794"/>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客户服务</a:t>
            </a:r>
          </a:p>
        </p:txBody>
      </p:sp>
      <p:sp>
        <p:nvSpPr>
          <p:cNvPr id="21" name="TextBox 1"/>
          <p:cNvSpPr txBox="1"/>
          <p:nvPr/>
        </p:nvSpPr>
        <p:spPr>
          <a:xfrm>
            <a:off x="5810024"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业务流程</a:t>
            </a:r>
          </a:p>
        </p:txBody>
      </p:sp>
      <p:sp>
        <p:nvSpPr>
          <p:cNvPr id="22" name="TextBox 1"/>
          <p:cNvSpPr txBox="1"/>
          <p:nvPr/>
        </p:nvSpPr>
        <p:spPr>
          <a:xfrm>
            <a:off x="728696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合作伙伴</a:t>
            </a:r>
          </a:p>
        </p:txBody>
      </p:sp>
      <p:sp>
        <p:nvSpPr>
          <p:cNvPr id="23" name="TextBox 1"/>
          <p:cNvSpPr txBox="1"/>
          <p:nvPr/>
        </p:nvSpPr>
        <p:spPr>
          <a:xfrm>
            <a:off x="654849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应用系统</a:t>
            </a:r>
          </a:p>
        </p:txBody>
      </p:sp>
      <p:sp>
        <p:nvSpPr>
          <p:cNvPr id="24" name="TextBox 1"/>
          <p:cNvSpPr txBox="1"/>
          <p:nvPr/>
        </p:nvSpPr>
        <p:spPr>
          <a:xfrm>
            <a:off x="4463401" y="3273399"/>
            <a:ext cx="1045158" cy="143071"/>
          </a:xfrm>
          <a:prstGeom prst="rect">
            <a:avLst/>
          </a:prstGeom>
          <a:noFill/>
        </p:spPr>
        <p:txBody>
          <a:bodyPr wrap="none" lIns="0" tIns="0" rIns="0" bIns="40087" rtlCol="0">
            <a:spAutoFit/>
          </a:bodyPr>
          <a:lstStyle/>
          <a:p>
            <a:pPr>
              <a:lnSpc>
                <a:spcPts val="789"/>
              </a:lnSpc>
            </a:pPr>
            <a:r>
              <a:rPr lang="en-US" altLang="zh-CN" sz="900" b="1" dirty="0" smtClean="0">
                <a:solidFill>
                  <a:srgbClr val="000000"/>
                </a:solidFill>
                <a:latin typeface="微软雅黑" pitchFamily="18" charset="0"/>
                <a:cs typeface="微软雅黑" pitchFamily="18" charset="0"/>
              </a:rPr>
              <a:t>数据沙箱（</a:t>
            </a:r>
            <a:r>
              <a:rPr lang="en-US" altLang="zh-CN" sz="900" b="1" dirty="0" smtClean="0">
                <a:solidFill>
                  <a:srgbClr val="000000"/>
                </a:solidFill>
                <a:latin typeface="Times New Roman" pitchFamily="18" charset="0"/>
                <a:cs typeface="Times New Roman" pitchFamily="18" charset="0"/>
              </a:rPr>
              <a:t>Sandbox)</a:t>
            </a:r>
          </a:p>
        </p:txBody>
      </p:sp>
      <p:sp>
        <p:nvSpPr>
          <p:cNvPr id="25" name="TextBox 1"/>
          <p:cNvSpPr txBox="1"/>
          <p:nvPr/>
        </p:nvSpPr>
        <p:spPr>
          <a:xfrm>
            <a:off x="1824456" y="4598895"/>
            <a:ext cx="803105"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Distributed</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File</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Systems</a:t>
            </a:r>
          </a:p>
        </p:txBody>
      </p:sp>
      <p:sp>
        <p:nvSpPr>
          <p:cNvPr id="26" name="TextBox 1"/>
          <p:cNvSpPr txBox="1"/>
          <p:nvPr/>
        </p:nvSpPr>
        <p:spPr>
          <a:xfrm>
            <a:off x="3475154" y="4598895"/>
            <a:ext cx="248466"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NoSQL</a:t>
            </a:r>
          </a:p>
        </p:txBody>
      </p:sp>
      <p:sp>
        <p:nvSpPr>
          <p:cNvPr id="27" name="TextBox 1"/>
          <p:cNvSpPr txBox="1"/>
          <p:nvPr/>
        </p:nvSpPr>
        <p:spPr>
          <a:xfrm>
            <a:off x="6602794" y="4598895"/>
            <a:ext cx="336631"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Relational</a:t>
            </a:r>
          </a:p>
        </p:txBody>
      </p:sp>
      <p:sp>
        <p:nvSpPr>
          <p:cNvPr id="28" name="TextBox 1"/>
          <p:cNvSpPr txBox="1"/>
          <p:nvPr/>
        </p:nvSpPr>
        <p:spPr>
          <a:xfrm>
            <a:off x="5647126" y="4598895"/>
            <a:ext cx="447238"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Data</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Streams</a:t>
            </a:r>
          </a:p>
        </p:txBody>
      </p:sp>
      <p:sp>
        <p:nvSpPr>
          <p:cNvPr id="29" name="TextBox 1"/>
          <p:cNvSpPr txBox="1"/>
          <p:nvPr/>
        </p:nvSpPr>
        <p:spPr>
          <a:xfrm>
            <a:off x="2302290" y="5647765"/>
            <a:ext cx="153888"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文档</a:t>
            </a:r>
          </a:p>
        </p:txBody>
      </p:sp>
      <p:sp>
        <p:nvSpPr>
          <p:cNvPr id="30" name="TextBox 1"/>
          <p:cNvSpPr txBox="1"/>
          <p:nvPr/>
        </p:nvSpPr>
        <p:spPr>
          <a:xfrm>
            <a:off x="3507734" y="5647765"/>
            <a:ext cx="230832"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多媒体</a:t>
            </a:r>
          </a:p>
        </p:txBody>
      </p:sp>
      <p:sp>
        <p:nvSpPr>
          <p:cNvPr id="31" name="TextBox 1"/>
          <p:cNvSpPr txBox="1"/>
          <p:nvPr/>
        </p:nvSpPr>
        <p:spPr>
          <a:xfrm>
            <a:off x="4702318" y="5647765"/>
            <a:ext cx="538609"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网络和社交媒体</a:t>
            </a:r>
          </a:p>
        </p:txBody>
      </p:sp>
      <p:sp>
        <p:nvSpPr>
          <p:cNvPr id="1024" name="TextBox 1"/>
          <p:cNvSpPr txBox="1"/>
          <p:nvPr/>
        </p:nvSpPr>
        <p:spPr>
          <a:xfrm>
            <a:off x="6363877" y="5647765"/>
            <a:ext cx="307777"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机器生成</a:t>
            </a:r>
          </a:p>
        </p:txBody>
      </p:sp>
      <p:sp>
        <p:nvSpPr>
          <p:cNvPr id="1025" name="TextBox 1"/>
          <p:cNvSpPr txBox="1"/>
          <p:nvPr/>
        </p:nvSpPr>
        <p:spPr>
          <a:xfrm>
            <a:off x="1531240" y="3734441"/>
            <a:ext cx="512961" cy="66127"/>
          </a:xfrm>
          <a:prstGeom prst="rect">
            <a:avLst/>
          </a:prstGeom>
          <a:noFill/>
        </p:spPr>
        <p:txBody>
          <a:bodyPr wrap="none" lIns="0" tIns="0" rIns="0" bIns="40087" rtlCol="0">
            <a:spAutoFit/>
          </a:bodyPr>
          <a:lstStyle/>
          <a:p>
            <a:pPr>
              <a:lnSpc>
                <a:spcPts val="175"/>
              </a:lnSpc>
            </a:pPr>
            <a:r>
              <a:rPr lang="en-US" altLang="zh-CN" sz="800" b="1" dirty="0" smtClean="0">
                <a:solidFill>
                  <a:srgbClr val="FFFFFF"/>
                </a:solidFill>
                <a:latin typeface="微软雅黑" pitchFamily="18" charset="0"/>
                <a:cs typeface="微软雅黑" pitchFamily="18" charset="0"/>
              </a:rPr>
              <a:t>大数据处理</a:t>
            </a:r>
          </a:p>
        </p:txBody>
      </p:sp>
      <p:sp>
        <p:nvSpPr>
          <p:cNvPr id="1026" name="TextBox 1"/>
          <p:cNvSpPr txBox="1"/>
          <p:nvPr/>
        </p:nvSpPr>
        <p:spPr>
          <a:xfrm>
            <a:off x="2476048" y="3261873"/>
            <a:ext cx="1242328" cy="438023"/>
          </a:xfrm>
          <a:prstGeom prst="rect">
            <a:avLst/>
          </a:prstGeom>
          <a:noFill/>
        </p:spPr>
        <p:txBody>
          <a:bodyPr wrap="none" lIns="0" tIns="0" rIns="0" bIns="40087" rtlCol="0">
            <a:spAutoFit/>
          </a:bodyPr>
          <a:lstStyle/>
          <a:p>
            <a:pPr>
              <a:lnSpc>
                <a:spcPts val="964"/>
              </a:lnSpc>
              <a:tabLst>
                <a:tab pos="77948" algn="l"/>
              </a:tabLst>
            </a:pPr>
            <a:r>
              <a:rPr lang="en-US" altLang="zh-CN" b="1" dirty="0" smtClean="0"/>
              <a:t>	</a:t>
            </a:r>
            <a:r>
              <a:rPr lang="en-US" altLang="zh-CN" sz="1100" b="1" dirty="0" smtClean="0">
                <a:solidFill>
                  <a:srgbClr val="000000"/>
                </a:solidFill>
                <a:latin typeface="微软雅黑" pitchFamily="18" charset="0"/>
                <a:cs typeface="微软雅黑" pitchFamily="18" charset="0"/>
              </a:rPr>
              <a:t>大数据处理</a:t>
            </a:r>
            <a:r>
              <a:rPr lang="en-US" altLang="zh-CN" sz="1100" b="1" dirty="0" smtClean="0">
                <a:solidFill>
                  <a:srgbClr val="000000"/>
                </a:solidFill>
                <a:latin typeface="Times New Roman" pitchFamily="18" charset="0"/>
                <a:cs typeface="Times New Roman" pitchFamily="18" charset="0"/>
              </a:rPr>
              <a:t>&amp;</a:t>
            </a:r>
            <a:r>
              <a:rPr lang="en-US" altLang="zh-CN" sz="1100" b="1" dirty="0" smtClean="0">
                <a:solidFill>
                  <a:srgbClr val="000000"/>
                </a:solidFill>
                <a:latin typeface="微软雅黑" pitchFamily="18" charset="0"/>
                <a:cs typeface="微软雅黑" pitchFamily="18" charset="0"/>
              </a:rPr>
              <a:t>发现</a:t>
            </a:r>
          </a:p>
          <a:p>
            <a:pPr>
              <a:lnSpc>
                <a:spcPts val="877"/>
              </a:lnSpc>
            </a:pPr>
            <a:endParaRPr lang="en-US" altLang="zh-CN" b="1" dirty="0" smtClean="0"/>
          </a:p>
          <a:p>
            <a:pPr>
              <a:lnSpc>
                <a:spcPts val="1228"/>
              </a:lnSpc>
              <a:tabLst>
                <a:tab pos="77948" algn="l"/>
              </a:tabLst>
            </a:pPr>
            <a:r>
              <a:rPr lang="en-US" altLang="zh-CN" sz="700" b="1" dirty="0" smtClean="0">
                <a:solidFill>
                  <a:srgbClr val="000000"/>
                </a:solidFill>
                <a:latin typeface="微软雅黑" pitchFamily="18" charset="0"/>
                <a:cs typeface="微软雅黑" pitchFamily="18" charset="0"/>
              </a:rPr>
              <a:t>海量非结构化数据</a:t>
            </a:r>
            <a:r>
              <a:rPr lang="en-US" altLang="zh-CN" sz="700" b="1" dirty="0" smtClean="0">
                <a:solidFill>
                  <a:srgbClr val="000000"/>
                </a:solidFill>
                <a:latin typeface="Times New Roman" pitchFamily="18" charset="0"/>
                <a:cs typeface="Times New Roman" pitchFamily="18" charset="0"/>
              </a:rPr>
              <a:t>&amp;</a:t>
            </a:r>
            <a:r>
              <a:rPr lang="en-US" altLang="zh-CN" sz="700" b="1" dirty="0" smtClean="0">
                <a:solidFill>
                  <a:srgbClr val="000000"/>
                </a:solidFill>
                <a:latin typeface="微软雅黑" pitchFamily="18" charset="0"/>
                <a:cs typeface="微软雅黑" pitchFamily="18" charset="0"/>
              </a:rPr>
              <a:t>流数据处理</a:t>
            </a:r>
          </a:p>
        </p:txBody>
      </p:sp>
      <p:sp>
        <p:nvSpPr>
          <p:cNvPr id="1028" name="TextBox 1"/>
          <p:cNvSpPr txBox="1"/>
          <p:nvPr/>
        </p:nvSpPr>
        <p:spPr>
          <a:xfrm>
            <a:off x="2432609" y="3907331"/>
            <a:ext cx="359073" cy="66127"/>
          </a:xfrm>
          <a:prstGeom prst="rect">
            <a:avLst/>
          </a:prstGeom>
          <a:noFill/>
        </p:spPr>
        <p:txBody>
          <a:bodyPr wrap="none" lIns="0" tIns="0" rIns="0" bIns="40087" rtlCol="0">
            <a:spAutoFit/>
          </a:bodyPr>
          <a:lstStyle/>
          <a:p>
            <a:pPr>
              <a:lnSpc>
                <a:spcPts val="175"/>
              </a:lnSpc>
            </a:pPr>
            <a:r>
              <a:rPr lang="en-US" altLang="zh-CN" sz="700" b="1" dirty="0" smtClean="0">
                <a:solidFill>
                  <a:srgbClr val="000000"/>
                </a:solidFill>
                <a:latin typeface="微软雅黑" pitchFamily="18" charset="0"/>
                <a:cs typeface="微软雅黑" pitchFamily="18" charset="0"/>
              </a:rPr>
              <a:t>信息发现</a:t>
            </a:r>
          </a:p>
        </p:txBody>
      </p:sp>
      <p:sp>
        <p:nvSpPr>
          <p:cNvPr id="1029" name="TextBox 1"/>
          <p:cNvSpPr txBox="1"/>
          <p:nvPr/>
        </p:nvSpPr>
        <p:spPr>
          <a:xfrm>
            <a:off x="3442575" y="3907331"/>
            <a:ext cx="359073" cy="66127"/>
          </a:xfrm>
          <a:prstGeom prst="rect">
            <a:avLst/>
          </a:prstGeom>
          <a:noFill/>
        </p:spPr>
        <p:txBody>
          <a:bodyPr wrap="none" lIns="0" tIns="0" rIns="0" bIns="40087" rtlCol="0">
            <a:spAutoFit/>
          </a:bodyPr>
          <a:lstStyle/>
          <a:p>
            <a:pPr>
              <a:lnSpc>
                <a:spcPts val="175"/>
              </a:lnSpc>
            </a:pPr>
            <a:r>
              <a:rPr lang="en-US" altLang="zh-CN" sz="700" b="1" dirty="0" smtClean="0">
                <a:solidFill>
                  <a:srgbClr val="000000"/>
                </a:solidFill>
                <a:latin typeface="微软雅黑" pitchFamily="18" charset="0"/>
                <a:cs typeface="微软雅黑" pitchFamily="18" charset="0"/>
              </a:rPr>
              <a:t>数据转化</a:t>
            </a:r>
          </a:p>
        </p:txBody>
      </p:sp>
      <p:sp>
        <p:nvSpPr>
          <p:cNvPr id="1030" name="TextBox 1"/>
          <p:cNvSpPr txBox="1"/>
          <p:nvPr/>
        </p:nvSpPr>
        <p:spPr>
          <a:xfrm>
            <a:off x="901368" y="4794837"/>
            <a:ext cx="384721" cy="848392"/>
          </a:xfrm>
          <a:prstGeom prst="rect">
            <a:avLst/>
          </a:prstGeom>
          <a:noFill/>
        </p:spPr>
        <p:txBody>
          <a:bodyPr wrap="none" lIns="0" tIns="0" rIns="0" bIns="40087" rtlCol="0">
            <a:spAutoFit/>
          </a:bodyPr>
          <a:lstStyle/>
          <a:p>
            <a:pPr>
              <a:lnSpc>
                <a:spcPts val="175"/>
              </a:lnSpc>
            </a:pPr>
            <a:r>
              <a:rPr lang="en-US" altLang="zh-CN" sz="1000" b="1" dirty="0" smtClean="0">
                <a:solidFill>
                  <a:srgbClr val="000000"/>
                </a:solidFill>
                <a:latin typeface="微软雅黑" pitchFamily="18" charset="0"/>
                <a:cs typeface="微软雅黑" pitchFamily="18" charset="0"/>
              </a:rPr>
              <a:t>存储层</a:t>
            </a:r>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614"/>
              </a:lnSpc>
            </a:pPr>
            <a:r>
              <a:rPr lang="en-US" altLang="zh-CN" sz="1000" b="1" dirty="0" smtClean="0">
                <a:solidFill>
                  <a:srgbClr val="000000"/>
                </a:solidFill>
                <a:latin typeface="微软雅黑" pitchFamily="18" charset="0"/>
                <a:cs typeface="微软雅黑" pitchFamily="18" charset="0"/>
              </a:rPr>
              <a:t>数据源</a:t>
            </a:r>
          </a:p>
        </p:txBody>
      </p:sp>
      <p:sp>
        <p:nvSpPr>
          <p:cNvPr id="1031" name="TextBox 1"/>
          <p:cNvSpPr txBox="1"/>
          <p:nvPr/>
        </p:nvSpPr>
        <p:spPr>
          <a:xfrm>
            <a:off x="4832637" y="3918857"/>
            <a:ext cx="2797241" cy="591911"/>
          </a:xfrm>
          <a:prstGeom prst="rect">
            <a:avLst/>
          </a:prstGeom>
          <a:noFill/>
        </p:spPr>
        <p:txBody>
          <a:bodyPr wrap="none" lIns="0" tIns="0" rIns="0" bIns="40087" rtlCol="0">
            <a:spAutoFit/>
          </a:bodyPr>
          <a:lstStyle/>
          <a:p>
            <a:pPr>
              <a:lnSpc>
                <a:spcPts val="263"/>
              </a:lnSpc>
              <a:tabLst>
                <a:tab pos="1870740" algn="l"/>
              </a:tabLst>
            </a:pPr>
            <a:r>
              <a:rPr lang="en-US" altLang="zh-CN" b="1" dirty="0" smtClean="0"/>
              <a:t>	</a:t>
            </a:r>
            <a:r>
              <a:rPr lang="en-US" altLang="zh-CN" sz="1200" b="1" dirty="0" smtClean="0">
                <a:solidFill>
                  <a:srgbClr val="FD0000"/>
                </a:solidFill>
                <a:latin typeface="微软雅黑" pitchFamily="18" charset="0"/>
                <a:cs typeface="微软雅黑" pitchFamily="18" charset="0"/>
              </a:rPr>
              <a:t>数据仓库</a:t>
            </a:r>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1315"/>
              </a:lnSpc>
              <a:tabLst>
                <a:tab pos="1870740" algn="l"/>
              </a:tabLst>
            </a:pPr>
            <a:r>
              <a:rPr lang="en-US" altLang="zh-CN" sz="1100" b="1" dirty="0" smtClean="0">
                <a:solidFill>
                  <a:srgbClr val="000000"/>
                </a:solidFill>
                <a:latin typeface="微软雅黑" pitchFamily="18" charset="0"/>
                <a:cs typeface="微软雅黑" pitchFamily="18" charset="0"/>
              </a:rPr>
              <a:t>海量非结构化</a:t>
            </a:r>
            <a:r>
              <a:rPr lang="en-US" altLang="zh-CN" sz="1100" b="1" dirty="0" smtClean="0">
                <a:solidFill>
                  <a:srgbClr val="000000"/>
                </a:solidFill>
                <a:latin typeface="Times New Roman" pitchFamily="18" charset="0"/>
                <a:cs typeface="Times New Roman" pitchFamily="18" charset="0"/>
              </a:rPr>
              <a:t>&amp;</a:t>
            </a:r>
            <a:r>
              <a:rPr lang="en-US" altLang="zh-CN" sz="1100" b="1" dirty="0" smtClean="0">
                <a:solidFill>
                  <a:srgbClr val="000000"/>
                </a:solidFill>
                <a:latin typeface="微软雅黑" pitchFamily="18" charset="0"/>
                <a:cs typeface="微软雅黑" pitchFamily="18" charset="0"/>
              </a:rPr>
              <a:t>结构化数据访问，转换和存储</a:t>
            </a:r>
          </a:p>
        </p:txBody>
      </p:sp>
      <p:sp>
        <p:nvSpPr>
          <p:cNvPr id="1032" name="TextBox 1"/>
          <p:cNvSpPr txBox="1"/>
          <p:nvPr/>
        </p:nvSpPr>
        <p:spPr>
          <a:xfrm>
            <a:off x="6200979" y="3377133"/>
            <a:ext cx="1692771" cy="78951"/>
          </a:xfrm>
          <a:prstGeom prst="rect">
            <a:avLst/>
          </a:prstGeom>
          <a:noFill/>
        </p:spPr>
        <p:txBody>
          <a:bodyPr wrap="none" lIns="0" tIns="0" rIns="0" bIns="40087" rtlCol="0">
            <a:spAutoFit/>
          </a:bodyPr>
          <a:lstStyle/>
          <a:p>
            <a:pPr>
              <a:lnSpc>
                <a:spcPts val="263"/>
              </a:lnSpc>
            </a:pPr>
            <a:r>
              <a:rPr lang="en-US" altLang="zh-CN" sz="1200" b="1" dirty="0" smtClean="0">
                <a:solidFill>
                  <a:srgbClr val="FD0000"/>
                </a:solidFill>
                <a:latin typeface="微软雅黑" pitchFamily="18" charset="0"/>
                <a:cs typeface="微软雅黑" pitchFamily="18" charset="0"/>
              </a:rPr>
              <a:t>分析主题库（数据集市）</a:t>
            </a:r>
          </a:p>
        </p:txBody>
      </p:sp>
      <p:sp>
        <p:nvSpPr>
          <p:cNvPr id="1033" name="TextBox 1"/>
          <p:cNvSpPr txBox="1"/>
          <p:nvPr/>
        </p:nvSpPr>
        <p:spPr>
          <a:xfrm>
            <a:off x="4474262" y="4598895"/>
            <a:ext cx="719749"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Faceted</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Unstructured</a:t>
            </a:r>
          </a:p>
        </p:txBody>
      </p:sp>
      <p:sp>
        <p:nvSpPr>
          <p:cNvPr id="1034" name="TextBox 1"/>
          <p:cNvSpPr txBox="1"/>
          <p:nvPr/>
        </p:nvSpPr>
        <p:spPr>
          <a:xfrm>
            <a:off x="7428143" y="4598895"/>
            <a:ext cx="588303"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Spatial/Relational</a:t>
            </a:r>
          </a:p>
        </p:txBody>
      </p:sp>
      <p:sp>
        <p:nvSpPr>
          <p:cNvPr id="1035" name="TextBox 1"/>
          <p:cNvSpPr txBox="1"/>
          <p:nvPr/>
        </p:nvSpPr>
        <p:spPr>
          <a:xfrm>
            <a:off x="7515022" y="5682343"/>
            <a:ext cx="461665"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企业部门应用</a:t>
            </a:r>
          </a:p>
        </p:txBody>
      </p:sp>
      <p:pic>
        <p:nvPicPr>
          <p:cNvPr id="1036" name="图片 1035"/>
          <p:cNvPicPr>
            <a:picLocks noChangeAspect="1"/>
          </p:cNvPicPr>
          <p:nvPr/>
        </p:nvPicPr>
        <p:blipFill>
          <a:blip r:embed="rId3" cstate="print"/>
          <a:stretch>
            <a:fillRect/>
          </a:stretch>
        </p:blipFill>
        <p:spPr>
          <a:xfrm>
            <a:off x="1246545" y="1149724"/>
            <a:ext cx="4498321" cy="442443"/>
          </a:xfrm>
          <a:prstGeom prst="rect">
            <a:avLst/>
          </a:prstGeom>
        </p:spPr>
      </p:pic>
      <p:sp>
        <p:nvSpPr>
          <p:cNvPr id="45"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rPr>
              <a:t>企业大数据建设方法</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0"/>
          <p:cNvSpPr>
            <a:spLocks noChangeArrowheads="1"/>
          </p:cNvSpPr>
          <p:nvPr/>
        </p:nvSpPr>
        <p:spPr bwMode="gray">
          <a:xfrm>
            <a:off x="1475656" y="4668242"/>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5"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sp>
        <p:nvSpPr>
          <p:cNvPr id="55"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grpSp>
        <p:nvGrpSpPr>
          <p:cNvPr id="3"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grpSp>
        <p:nvGrpSpPr>
          <p:cNvPr id="4"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sp>
        <p:nvSpPr>
          <p:cNvPr id="14" name="Rectangle 23"/>
          <p:cNvSpPr>
            <a:spLocks noChangeArrowheads="1"/>
          </p:cNvSpPr>
          <p:nvPr/>
        </p:nvSpPr>
        <p:spPr bwMode="auto">
          <a:xfrm>
            <a:off x="2482007" y="4727465"/>
            <a:ext cx="172354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15342277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188640"/>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商品零售大数据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48</a:t>
            </a:fld>
            <a:endParaRPr lang="en-US" dirty="0"/>
          </a:p>
        </p:txBody>
      </p:sp>
      <p:sp>
        <p:nvSpPr>
          <p:cNvPr id="5" name="Content Placeholder 4"/>
          <p:cNvSpPr>
            <a:spLocks noGrp="1"/>
          </p:cNvSpPr>
          <p:nvPr>
            <p:ph sz="half" idx="1"/>
          </p:nvPr>
        </p:nvSpPr>
        <p:spPr>
          <a:xfrm>
            <a:off x="4808667" y="1192227"/>
            <a:ext cx="3845936" cy="5062207"/>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此事经被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纽约时报</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报道后，塔吉特“大数据”的巨大威力轰动全美</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zh-CN" altLang="en-US" dirty="0" smtClean="0">
                <a:solidFill>
                  <a:schemeClr val="tx1"/>
                </a:solidFill>
                <a:latin typeface="微软雅黑" panose="020B0503020204020204" pitchFamily="34" charset="-122"/>
                <a:ea typeface="微软雅黑" panose="020B0503020204020204" pitchFamily="34" charset="-122"/>
              </a:rPr>
              <a:t>在美国，有一位父亲怒气冲冲地跑到塔吉特卖场，质问为何将带有婴儿用品优惠券的广告邮件，寄送给他正在念高中的女儿</a:t>
            </a:r>
            <a:r>
              <a:rPr lang="en-US" altLang="zh-CN" dirty="0" smtClean="0">
                <a:solidFill>
                  <a:schemeClr val="tx1"/>
                </a:solidFill>
                <a:latin typeface="微软雅黑" panose="020B0503020204020204" pitchFamily="34" charset="-122"/>
                <a:ea typeface="微软雅黑" panose="020B0503020204020204" pitchFamily="34" charset="-122"/>
              </a:rPr>
              <a:t>?</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然而后来证实，他的女儿果真怀孕了。这名女孩搜寻商品的关键词，以及在社交网站所显露的行为轨迹，使沃尔玛捕捉到了她的怀孕信息。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模型发现，许多孕妇在第</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个妊娠期的开始会买许多大包装的无香味护手霜；在怀孕的最初</a:t>
            </a:r>
            <a:r>
              <a:rPr lang="en-US" altLang="zh-CN" dirty="0" smtClean="0">
                <a:solidFill>
                  <a:schemeClr val="tx1"/>
                </a:solidFill>
                <a:latin typeface="微软雅黑" panose="020B0503020204020204" pitchFamily="34" charset="-122"/>
                <a:ea typeface="微软雅黑" panose="020B0503020204020204" pitchFamily="34" charset="-122"/>
              </a:rPr>
              <a:t>20</a:t>
            </a:r>
            <a:r>
              <a:rPr lang="zh-CN" altLang="en-US" dirty="0" smtClean="0">
                <a:solidFill>
                  <a:schemeClr val="tx1"/>
                </a:solidFill>
                <a:latin typeface="微软雅黑" panose="020B0503020204020204" pitchFamily="34" charset="-122"/>
                <a:ea typeface="微软雅黑" panose="020B0503020204020204" pitchFamily="34" charset="-122"/>
              </a:rPr>
              <a:t>周大量购买补充钙、镁、锌的善存片之类的保健品。</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最后塔吉特选出了</a:t>
            </a:r>
            <a:r>
              <a:rPr lang="en-US" altLang="zh-CN" dirty="0" smtClean="0">
                <a:solidFill>
                  <a:schemeClr val="tx1"/>
                </a:solidFill>
                <a:latin typeface="微软雅黑" panose="020B0503020204020204" pitchFamily="34" charset="-122"/>
                <a:ea typeface="微软雅黑" panose="020B0503020204020204" pitchFamily="34" charset="-122"/>
              </a:rPr>
              <a:t>25</a:t>
            </a:r>
            <a:r>
              <a:rPr lang="zh-CN" altLang="en-US" dirty="0" smtClean="0">
                <a:solidFill>
                  <a:schemeClr val="tx1"/>
                </a:solidFill>
                <a:latin typeface="微软雅黑" panose="020B0503020204020204" pitchFamily="34" charset="-122"/>
                <a:ea typeface="微软雅黑" panose="020B0503020204020204" pitchFamily="34" charset="-122"/>
              </a:rPr>
              <a:t>种典型商品的消费数据构建了“怀孕预测指数”，通过这个指数，</a:t>
            </a:r>
            <a:r>
              <a:rPr lang="en-US" altLang="zh-CN" dirty="0" smtClean="0">
                <a:solidFill>
                  <a:schemeClr val="tx1"/>
                </a:solidFill>
                <a:latin typeface="微软雅黑" panose="020B0503020204020204" pitchFamily="34" charset="-122"/>
                <a:ea typeface="微软雅黑" panose="020B0503020204020204" pitchFamily="34" charset="-122"/>
              </a:rPr>
              <a:t>Target</a:t>
            </a:r>
            <a:r>
              <a:rPr lang="zh-CN" altLang="en-US" dirty="0" smtClean="0">
                <a:solidFill>
                  <a:schemeClr val="tx1"/>
                </a:solidFill>
                <a:latin typeface="微软雅黑" panose="020B0503020204020204" pitchFamily="34" charset="-122"/>
                <a:ea typeface="微软雅黑" panose="020B0503020204020204" pitchFamily="34" charset="-122"/>
              </a:rPr>
              <a:t>能够在很小的误差范围内预测到顾客的怀孕情况，因此</a:t>
            </a:r>
            <a:r>
              <a:rPr lang="en-US" altLang="zh-CN" dirty="0" smtClean="0">
                <a:solidFill>
                  <a:schemeClr val="tx1"/>
                </a:solidFill>
                <a:latin typeface="微软雅黑" panose="020B0503020204020204" pitchFamily="34" charset="-122"/>
                <a:ea typeface="微软雅黑" panose="020B0503020204020204" pitchFamily="34" charset="-122"/>
              </a:rPr>
              <a:t>Target</a:t>
            </a:r>
            <a:r>
              <a:rPr lang="zh-CN" altLang="en-US" dirty="0" smtClean="0">
                <a:solidFill>
                  <a:schemeClr val="tx1"/>
                </a:solidFill>
                <a:latin typeface="微软雅黑" panose="020B0503020204020204" pitchFamily="34" charset="-122"/>
                <a:ea typeface="微软雅黑" panose="020B0503020204020204" pitchFamily="34" charset="-122"/>
              </a:rPr>
              <a:t>就能早早地把孕妇优惠广告寄发给顾客。</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40963" name="Picture 3" descr="http://2a.zol-img.com.cn/product/113_500x2000/556/ceR9BLurU7fQ.png"/>
          <p:cNvPicPr>
            <a:picLocks noChangeAspect="1" noChangeArrowheads="1"/>
          </p:cNvPicPr>
          <p:nvPr/>
        </p:nvPicPr>
        <p:blipFill>
          <a:blip r:embed="rId2" cstate="print"/>
          <a:srcRect b="12553"/>
          <a:stretch>
            <a:fillRect/>
          </a:stretch>
        </p:blipFill>
        <p:spPr bwMode="auto">
          <a:xfrm>
            <a:off x="445573" y="1052736"/>
            <a:ext cx="4202430" cy="2712893"/>
          </a:xfrm>
          <a:prstGeom prst="rect">
            <a:avLst/>
          </a:prstGeom>
          <a:noFill/>
        </p:spPr>
      </p:pic>
      <p:pic>
        <p:nvPicPr>
          <p:cNvPr id="40965" name="Picture 5" descr="http://epaper.qingdaonews.com/qdwb/20100704/m_58219.jpg"/>
          <p:cNvPicPr>
            <a:picLocks noChangeAspect="1" noChangeArrowheads="1"/>
          </p:cNvPicPr>
          <p:nvPr/>
        </p:nvPicPr>
        <p:blipFill>
          <a:blip r:embed="rId3" cstate="print"/>
          <a:srcRect/>
          <a:stretch>
            <a:fillRect/>
          </a:stretch>
        </p:blipFill>
        <p:spPr bwMode="auto">
          <a:xfrm>
            <a:off x="445573" y="3965781"/>
            <a:ext cx="4202430" cy="2123405"/>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77" descr="binary.png"/>
          <p:cNvPicPr>
            <a:picLocks noChangeAspect="1"/>
          </p:cNvPicPr>
          <p:nvPr/>
        </p:nvPicPr>
        <p:blipFill>
          <a:blip r:embed="rId3" cstate="screen">
            <a:extLst>
              <a:ext uri="{28A0092B-C50C-407E-A947-70E740481C1C}">
                <a14:useLocalDpi xmlns="" xmlns:a14="http://schemas.microsoft.com/office/drawing/2010/main"/>
              </a:ext>
            </a:extLst>
          </a:blip>
          <a:srcRect/>
          <a:stretch>
            <a:fillRect/>
          </a:stretch>
        </p:blipFill>
        <p:spPr>
          <a:xfrm>
            <a:off x="5508104" y="-6822"/>
            <a:ext cx="3733808" cy="4526595"/>
          </a:xfrm>
          <a:prstGeom prst="rect">
            <a:avLst/>
          </a:prstGeom>
        </p:spPr>
      </p:pic>
      <p:grpSp>
        <p:nvGrpSpPr>
          <p:cNvPr id="2" name="Group 28"/>
          <p:cNvGrpSpPr/>
          <p:nvPr/>
        </p:nvGrpSpPr>
        <p:grpSpPr>
          <a:xfrm rot="1212229">
            <a:off x="6479042" y="1153648"/>
            <a:ext cx="2579347" cy="1437680"/>
            <a:chOff x="1977421" y="4920668"/>
            <a:chExt cx="3980351" cy="1437679"/>
          </a:xfrm>
        </p:grpSpPr>
        <p:sp>
          <p:nvSpPr>
            <p:cNvPr id="30" name="Rectangle 29"/>
            <p:cNvSpPr/>
            <p:nvPr/>
          </p:nvSpPr>
          <p:spPr bwMode="auto">
            <a:xfrm>
              <a:off x="1977421" y="4920668"/>
              <a:ext cx="3980351" cy="1437679"/>
            </a:xfrm>
            <a:prstGeom prst="rect">
              <a:avLst/>
            </a:prstGeom>
            <a:gradFill>
              <a:gsLst>
                <a:gs pos="0">
                  <a:schemeClr val="accent4">
                    <a:alpha val="10000"/>
                  </a:schemeClr>
                </a:gs>
                <a:gs pos="100000">
                  <a:schemeClr val="bg1">
                    <a:alpha val="15000"/>
                  </a:schemeClr>
                </a:gs>
              </a:gsLst>
              <a:lin ang="162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23"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31" name="Picture 2" descr="C:\Users\adi\Desktop\Old_Camera.png"/>
            <p:cNvPicPr>
              <a:picLocks noChangeAspect="1" noChangeArrowheads="1"/>
            </p:cNvPicPr>
            <p:nvPr/>
          </p:nvPicPr>
          <p:blipFill>
            <a:blip r:embed="rId4" cstate="screen">
              <a:extLst>
                <a:ext uri="{28A0092B-C50C-407E-A947-70E740481C1C}">
                  <a14:useLocalDpi xmlns="" xmlns:a14="http://schemas.microsoft.com/office/drawing/2010/main"/>
                </a:ext>
              </a:extLst>
            </a:blip>
            <a:srcRect/>
            <a:stretch>
              <a:fillRect/>
            </a:stretch>
          </p:blipFill>
          <p:spPr bwMode="auto">
            <a:xfrm>
              <a:off x="3380980" y="4930111"/>
              <a:ext cx="2571312" cy="1419889"/>
            </a:xfrm>
            <a:prstGeom prst="rect">
              <a:avLst/>
            </a:prstGeom>
            <a:noFill/>
            <a:ln>
              <a:noFill/>
            </a:ln>
            <a:effectLst/>
          </p:spPr>
        </p:pic>
        <p:pic>
          <p:nvPicPr>
            <p:cNvPr id="32" name="Picture 2" descr="C:\Users\adi\Desktop\Old_Camera.png"/>
            <p:cNvPicPr>
              <a:picLocks noChangeAspect="1" noChangeArrowheads="1"/>
            </p:cNvPicPr>
            <p:nvPr/>
          </p:nvPicPr>
          <p:blipFill>
            <a:blip r:embed="rId5" cstate="screen">
              <a:extLst>
                <a:ext uri="{28A0092B-C50C-407E-A947-70E740481C1C}">
                  <a14:useLocalDpi xmlns="" xmlns:a14="http://schemas.microsoft.com/office/drawing/2010/main"/>
                </a:ext>
              </a:extLst>
            </a:blip>
            <a:srcRect/>
            <a:stretch>
              <a:fillRect/>
            </a:stretch>
          </p:blipFill>
          <p:spPr bwMode="auto">
            <a:xfrm>
              <a:off x="1989304" y="4928633"/>
              <a:ext cx="1643564" cy="1413164"/>
            </a:xfrm>
            <a:prstGeom prst="rect">
              <a:avLst/>
            </a:prstGeom>
            <a:noFill/>
            <a:ln>
              <a:noFill/>
            </a:ln>
            <a:effectLst>
              <a:outerShdw blurRad="50800" dist="38100" dir="2700000" algn="tl" rotWithShape="0">
                <a:prstClr val="black">
                  <a:alpha val="40000"/>
                </a:prstClr>
              </a:outerShdw>
            </a:effectLst>
          </p:spPr>
        </p:pic>
      </p:grpSp>
      <p:pic>
        <p:nvPicPr>
          <p:cNvPr id="67" name="Picture 9" descr="C:\Users\roslyn.ADI\Desktop\DVD_ART35\Artwork_Imagery\Hardware Photos\OEM HW\Storage devices\HP USB Flash memory drive.png"/>
          <p:cNvPicPr>
            <a:picLocks noChangeAspect="1" noChangeArrowheads="1"/>
          </p:cNvPicPr>
          <p:nvPr/>
        </p:nvPicPr>
        <p:blipFill>
          <a:blip r:embed="rId6" cstate="screen">
            <a:extLst>
              <a:ext uri="{28A0092B-C50C-407E-A947-70E740481C1C}">
                <a14:useLocalDpi xmlns="" xmlns:a14="http://schemas.microsoft.com/office/drawing/2010/main"/>
              </a:ext>
            </a:extLst>
          </a:blip>
          <a:stretch>
            <a:fillRect/>
          </a:stretch>
        </p:blipFill>
        <p:spPr bwMode="auto">
          <a:xfrm>
            <a:off x="7891471" y="2716011"/>
            <a:ext cx="1398890" cy="1398527"/>
          </a:xfrm>
          <a:prstGeom prst="rect">
            <a:avLst/>
          </a:prstGeom>
          <a:effectLst>
            <a:outerShdw blurRad="50800" dist="38100" dir="2700000" algn="tl" rotWithShape="0">
              <a:prstClr val="black">
                <a:alpha val="40000"/>
              </a:prstClr>
            </a:outerShdw>
          </a:effectLst>
        </p:spPr>
      </p:pic>
      <p:pic>
        <p:nvPicPr>
          <p:cNvPr id="69" name="Picture 68" descr="HP_Camera.png"/>
          <p:cNvPicPr>
            <a:picLocks noChangeAspect="1"/>
          </p:cNvPicPr>
          <p:nvPr/>
        </p:nvPicPr>
        <p:blipFill>
          <a:blip r:embed="rId7" cstate="screen">
            <a:extLst>
              <a:ext uri="{28A0092B-C50C-407E-A947-70E740481C1C}">
                <a14:useLocalDpi xmlns="" xmlns:a14="http://schemas.microsoft.com/office/drawing/2010/main"/>
              </a:ext>
            </a:extLst>
          </a:blip>
          <a:stretch>
            <a:fillRect/>
          </a:stretch>
        </p:blipFill>
        <p:spPr>
          <a:xfrm rot="20096504">
            <a:off x="4860391" y="3554729"/>
            <a:ext cx="1608303" cy="1771651"/>
          </a:xfrm>
          <a:prstGeom prst="rect">
            <a:avLst/>
          </a:prstGeom>
        </p:spPr>
      </p:pic>
      <p:pic>
        <p:nvPicPr>
          <p:cNvPr id="7" name="Picture 9" descr="C:\Users\roslyn.ADI\Desktop\DVD_ART35\Artwork_Imagery\Hardware Photos\OEM HW\Storage devices\HP USB Flash memory drive.png"/>
          <p:cNvPicPr>
            <a:picLocks noChangeAspect="1" noChangeArrowheads="1"/>
          </p:cNvPicPr>
          <p:nvPr/>
        </p:nvPicPr>
        <p:blipFill>
          <a:blip r:embed="rId8" cstate="screen">
            <a:extLst>
              <a:ext uri="{28A0092B-C50C-407E-A947-70E740481C1C}">
                <a14:useLocalDpi xmlns="" xmlns:a14="http://schemas.microsoft.com/office/drawing/2010/main"/>
              </a:ext>
            </a:extLst>
          </a:blip>
          <a:stretch>
            <a:fillRect/>
          </a:stretch>
        </p:blipFill>
        <p:spPr bwMode="auto">
          <a:xfrm>
            <a:off x="5040977" y="1195537"/>
            <a:ext cx="1282163" cy="1832731"/>
          </a:xfrm>
          <a:prstGeom prst="rect">
            <a:avLst/>
          </a:prstGeom>
          <a:noFill/>
        </p:spPr>
      </p:pic>
      <p:pic>
        <p:nvPicPr>
          <p:cNvPr id="6" name="Picture 5" descr="HP_Camera.png"/>
          <p:cNvPicPr>
            <a:picLocks noChangeAspect="1"/>
          </p:cNvPicPr>
          <p:nvPr/>
        </p:nvPicPr>
        <p:blipFill>
          <a:blip r:embed="rId9" cstate="screen">
            <a:extLst>
              <a:ext uri="{28A0092B-C50C-407E-A947-70E740481C1C}">
                <a14:useLocalDpi xmlns="" xmlns:a14="http://schemas.microsoft.com/office/drawing/2010/main"/>
              </a:ext>
            </a:extLst>
          </a:blip>
          <a:stretch>
            <a:fillRect/>
          </a:stretch>
        </p:blipFill>
        <p:spPr>
          <a:xfrm>
            <a:off x="4735315" y="1832389"/>
            <a:ext cx="1124013" cy="1138591"/>
          </a:xfrm>
          <a:prstGeom prst="rect">
            <a:avLst/>
          </a:prstGeom>
        </p:spPr>
      </p:pic>
      <p:pic>
        <p:nvPicPr>
          <p:cNvPr id="56" name="Picture 9" descr="C:\Users\roslyn.ADI\Desktop\DVD_ART35\Artwork_Imagery\Hardware Photos\OEM HW\Storage devices\HP USB Flash memory drive.png"/>
          <p:cNvPicPr>
            <a:picLocks noChangeAspect="1" noChangeArrowheads="1"/>
          </p:cNvPicPr>
          <p:nvPr/>
        </p:nvPicPr>
        <p:blipFill>
          <a:blip r:embed="rId10" cstate="screen">
            <a:extLst>
              <a:ext uri="{28A0092B-C50C-407E-A947-70E740481C1C}">
                <a14:useLocalDpi xmlns="" xmlns:a14="http://schemas.microsoft.com/office/drawing/2010/main"/>
              </a:ext>
            </a:extLst>
          </a:blip>
          <a:stretch>
            <a:fillRect/>
          </a:stretch>
        </p:blipFill>
        <p:spPr bwMode="auto">
          <a:xfrm>
            <a:off x="7740352" y="375810"/>
            <a:ext cx="1403648" cy="1639455"/>
          </a:xfrm>
          <a:prstGeom prst="rect">
            <a:avLst/>
          </a:prstGeom>
          <a:noFill/>
        </p:spPr>
      </p:pic>
      <p:pic>
        <p:nvPicPr>
          <p:cNvPr id="61" name="Picture 60" descr="facebook.jpg"/>
          <p:cNvPicPr>
            <a:picLocks noChangeAspect="1"/>
          </p:cNvPicPr>
          <p:nvPr/>
        </p:nvPicPr>
        <p:blipFill>
          <a:blip r:embed="rId11" cstate="screen">
            <a:extLst>
              <a:ext uri="{28A0092B-C50C-407E-A947-70E740481C1C}">
                <a14:useLocalDpi xmlns="" xmlns:a14="http://schemas.microsoft.com/office/drawing/2010/main"/>
              </a:ext>
            </a:extLst>
          </a:blip>
          <a:stretch>
            <a:fillRect/>
          </a:stretch>
        </p:blipFill>
        <p:spPr>
          <a:xfrm rot="1445701">
            <a:off x="6581705" y="2214344"/>
            <a:ext cx="1780211" cy="892699"/>
          </a:xfrm>
          <a:prstGeom prst="rect">
            <a:avLst/>
          </a:prstGeom>
          <a:effectLst>
            <a:outerShdw blurRad="50800" dist="38100" dir="2700000" algn="tl" rotWithShape="0">
              <a:prstClr val="black">
                <a:alpha val="40000"/>
              </a:prstClr>
            </a:outerShdw>
          </a:effectLst>
        </p:spPr>
      </p:pic>
      <p:pic>
        <p:nvPicPr>
          <p:cNvPr id="55" name="Picture 9" descr="C:\Users\roslyn.ADI\Desktop\DVD_ART35\Artwork_Imagery\Hardware Photos\OEM HW\Storage devices\HP USB Flash memory drive.png"/>
          <p:cNvPicPr>
            <a:picLocks noChangeAspect="1" noChangeArrowheads="1"/>
          </p:cNvPicPr>
          <p:nvPr/>
        </p:nvPicPr>
        <p:blipFill>
          <a:blip r:embed="rId12" cstate="screen">
            <a:extLst>
              <a:ext uri="{28A0092B-C50C-407E-A947-70E740481C1C}">
                <a14:useLocalDpi xmlns="" xmlns:a14="http://schemas.microsoft.com/office/drawing/2010/main"/>
              </a:ext>
            </a:extLst>
          </a:blip>
          <a:stretch>
            <a:fillRect/>
          </a:stretch>
        </p:blipFill>
        <p:spPr bwMode="auto">
          <a:xfrm>
            <a:off x="5649595" y="1666814"/>
            <a:ext cx="1357280" cy="1706439"/>
          </a:xfrm>
          <a:prstGeom prst="rect">
            <a:avLst/>
          </a:prstGeom>
          <a:noFill/>
          <a:effectLst>
            <a:outerShdw blurRad="50800" dist="38100" dir="2700000" algn="tl" rotWithShape="0">
              <a:prstClr val="black">
                <a:alpha val="40000"/>
              </a:prstClr>
            </a:outerShdw>
          </a:effectLst>
        </p:spPr>
      </p:pic>
      <p:pic>
        <p:nvPicPr>
          <p:cNvPr id="64" name="Picture 63" descr="twitter copy.png"/>
          <p:cNvPicPr>
            <a:picLocks noChangeAspect="1"/>
          </p:cNvPicPr>
          <p:nvPr/>
        </p:nvPicPr>
        <p:blipFill>
          <a:blip r:embed="rId13" cstate="print"/>
          <a:stretch>
            <a:fillRect/>
          </a:stretch>
        </p:blipFill>
        <p:spPr>
          <a:xfrm rot="407817">
            <a:off x="4512302" y="2965089"/>
            <a:ext cx="1428944" cy="1866667"/>
          </a:xfrm>
          <a:prstGeom prst="rect">
            <a:avLst/>
          </a:prstGeom>
          <a:effectLst>
            <a:outerShdw blurRad="50800" dist="38100" dir="2700000" algn="tl" rotWithShape="0">
              <a:prstClr val="black">
                <a:alpha val="40000"/>
              </a:prstClr>
            </a:outerShdw>
          </a:effectLst>
        </p:spPr>
      </p:pic>
      <p:pic>
        <p:nvPicPr>
          <p:cNvPr id="60" name="Picture 59" descr="MySpace.emf"/>
          <p:cNvPicPr>
            <a:picLocks noChangeAspect="1"/>
          </p:cNvPicPr>
          <p:nvPr/>
        </p:nvPicPr>
        <p:blipFill>
          <a:blip r:embed="rId14" cstate="print"/>
          <a:stretch>
            <a:fillRect/>
          </a:stretch>
        </p:blipFill>
        <p:spPr>
          <a:xfrm rot="20966772">
            <a:off x="4849396" y="2553927"/>
            <a:ext cx="1513056" cy="549279"/>
          </a:xfrm>
          <a:prstGeom prst="rect">
            <a:avLst/>
          </a:prstGeom>
          <a:effectLst>
            <a:outerShdw blurRad="50800" dist="38100" dir="2700000" algn="tl" rotWithShape="0">
              <a:prstClr val="black">
                <a:alpha val="40000"/>
              </a:prstClr>
            </a:outerShdw>
          </a:effectLst>
        </p:spPr>
      </p:pic>
      <p:pic>
        <p:nvPicPr>
          <p:cNvPr id="66" name="Picture 65" descr="youtube-logo copy.png"/>
          <p:cNvPicPr>
            <a:picLocks noChangeAspect="1"/>
          </p:cNvPicPr>
          <p:nvPr/>
        </p:nvPicPr>
        <p:blipFill>
          <a:blip r:embed="rId15" cstate="screen">
            <a:extLst>
              <a:ext uri="{28A0092B-C50C-407E-A947-70E740481C1C}">
                <a14:useLocalDpi xmlns="" xmlns:a14="http://schemas.microsoft.com/office/drawing/2010/main"/>
              </a:ext>
            </a:extLst>
          </a:blip>
          <a:srcRect/>
          <a:stretch>
            <a:fillRect/>
          </a:stretch>
        </p:blipFill>
        <p:spPr>
          <a:xfrm rot="21292871">
            <a:off x="5122673" y="2906059"/>
            <a:ext cx="3210896" cy="1665352"/>
          </a:xfrm>
          <a:prstGeom prst="rect">
            <a:avLst/>
          </a:prstGeom>
        </p:spPr>
      </p:pic>
      <p:pic>
        <p:nvPicPr>
          <p:cNvPr id="70" name="Picture 69" descr="msnmessenger copy.png"/>
          <p:cNvPicPr>
            <a:picLocks noChangeAspect="1"/>
          </p:cNvPicPr>
          <p:nvPr/>
        </p:nvPicPr>
        <p:blipFill>
          <a:blip r:embed="rId16" cstate="screen">
            <a:extLst>
              <a:ext uri="{28A0092B-C50C-407E-A947-70E740481C1C}">
                <a14:useLocalDpi xmlns="" xmlns:a14="http://schemas.microsoft.com/office/drawing/2010/main"/>
              </a:ext>
            </a:extLst>
          </a:blip>
          <a:stretch>
            <a:fillRect/>
          </a:stretch>
        </p:blipFill>
        <p:spPr>
          <a:xfrm rot="258742">
            <a:off x="5982347" y="3839389"/>
            <a:ext cx="2090202" cy="2587811"/>
          </a:xfrm>
          <a:prstGeom prst="rect">
            <a:avLst/>
          </a:prstGeom>
          <a:effectLst>
            <a:outerShdw blurRad="50800" dist="38100" dir="2700000" algn="tl" rotWithShape="0">
              <a:prstClr val="black">
                <a:alpha val="40000"/>
              </a:prstClr>
            </a:outerShdw>
          </a:effectLst>
        </p:spPr>
      </p:pic>
      <p:pic>
        <p:nvPicPr>
          <p:cNvPr id="76" name="Picture 75" descr="blogger_logo.png"/>
          <p:cNvPicPr>
            <a:picLocks noChangeAspect="1"/>
          </p:cNvPicPr>
          <p:nvPr/>
        </p:nvPicPr>
        <p:blipFill>
          <a:blip r:embed="rId17" cstate="screen">
            <a:extLst>
              <a:ext uri="{28A0092B-C50C-407E-A947-70E740481C1C}">
                <a14:useLocalDpi xmlns="" xmlns:a14="http://schemas.microsoft.com/office/drawing/2010/main"/>
              </a:ext>
            </a:extLst>
          </a:blip>
          <a:stretch>
            <a:fillRect/>
          </a:stretch>
        </p:blipFill>
        <p:spPr>
          <a:xfrm rot="21118497">
            <a:off x="7600548" y="3550489"/>
            <a:ext cx="1051358" cy="1391592"/>
          </a:xfrm>
          <a:prstGeom prst="rect">
            <a:avLst/>
          </a:prstGeom>
          <a:effectLst>
            <a:outerShdw blurRad="50800" dist="38100" dir="2700000" algn="tl" rotWithShape="0">
              <a:prstClr val="black">
                <a:alpha val="40000"/>
              </a:prstClr>
            </a:outerShdw>
          </a:effectLst>
        </p:spPr>
      </p:pic>
      <p:pic>
        <p:nvPicPr>
          <p:cNvPr id="77" name="Picture 76" descr="rss_logo11 copy.png"/>
          <p:cNvPicPr>
            <a:picLocks noChangeAspect="1"/>
          </p:cNvPicPr>
          <p:nvPr/>
        </p:nvPicPr>
        <p:blipFill>
          <a:blip r:embed="rId18" cstate="screen">
            <a:extLst>
              <a:ext uri="{28A0092B-C50C-407E-A947-70E740481C1C}">
                <a14:useLocalDpi xmlns="" xmlns:a14="http://schemas.microsoft.com/office/drawing/2010/main"/>
              </a:ext>
            </a:extLst>
          </a:blip>
          <a:stretch>
            <a:fillRect/>
          </a:stretch>
        </p:blipFill>
        <p:spPr>
          <a:xfrm rot="831391">
            <a:off x="4687111" y="4975866"/>
            <a:ext cx="2344432" cy="3137449"/>
          </a:xfrm>
          <a:prstGeom prst="rect">
            <a:avLst/>
          </a:prstGeom>
        </p:spPr>
      </p:pic>
      <p:pic>
        <p:nvPicPr>
          <p:cNvPr id="1027" name="Picture 3" descr="C:\Users\adi4\Pictures\DVD_ART35\Logos\Microsoft Office 2007 - all products\Outlook 2007\Office Outlook 2007 Product Icon.png"/>
          <p:cNvPicPr>
            <a:picLocks noChangeAspect="1" noChangeArrowheads="1"/>
          </p:cNvPicPr>
          <p:nvPr/>
        </p:nvPicPr>
        <p:blipFill>
          <a:blip r:embed="rId19" cstate="screen">
            <a:extLst>
              <a:ext uri="{28A0092B-C50C-407E-A947-70E740481C1C}">
                <a14:useLocalDpi xmlns="" xmlns:a14="http://schemas.microsoft.com/office/drawing/2010/main"/>
              </a:ext>
            </a:extLst>
          </a:blip>
          <a:srcRect/>
          <a:stretch>
            <a:fillRect/>
          </a:stretch>
        </p:blipFill>
        <p:spPr bwMode="auto">
          <a:xfrm rot="743932">
            <a:off x="6013845" y="4912445"/>
            <a:ext cx="2062137" cy="2567507"/>
          </a:xfrm>
          <a:prstGeom prst="rect">
            <a:avLst/>
          </a:prstGeom>
          <a:noFill/>
        </p:spPr>
      </p:pic>
      <p:pic>
        <p:nvPicPr>
          <p:cNvPr id="28" name="Picture 27" descr="msn hotmail logo.png"/>
          <p:cNvPicPr>
            <a:picLocks noChangeAspect="1"/>
          </p:cNvPicPr>
          <p:nvPr/>
        </p:nvPicPr>
        <p:blipFill>
          <a:blip r:embed="rId20" cstate="print"/>
          <a:stretch>
            <a:fillRect/>
          </a:stretch>
        </p:blipFill>
        <p:spPr>
          <a:xfrm rot="20356202">
            <a:off x="7292774" y="4062432"/>
            <a:ext cx="2543728" cy="2795568"/>
          </a:xfrm>
          <a:prstGeom prst="rect">
            <a:avLst/>
          </a:prstGeom>
          <a:effectLst>
            <a:outerShdw blurRad="50800" dist="38100" dir="2700000" algn="tl" rotWithShape="0">
              <a:prstClr val="black">
                <a:alpha val="40000"/>
              </a:prstClr>
            </a:outerShdw>
          </a:effectLst>
        </p:spPr>
      </p:pic>
      <p:pic>
        <p:nvPicPr>
          <p:cNvPr id="1028" name="Picture 4" descr="C:\Users\adi4\Pictures\DVD_ART35\Logos\SharePoint Server\SharePoint Server generic brand Grid v.png"/>
          <p:cNvPicPr>
            <a:picLocks noChangeAspect="1" noChangeArrowheads="1"/>
          </p:cNvPicPr>
          <p:nvPr/>
        </p:nvPicPr>
        <p:blipFill>
          <a:blip r:embed="rId21" cstate="screen">
            <a:extLst>
              <a:ext uri="{28A0092B-C50C-407E-A947-70E740481C1C}">
                <a14:useLocalDpi xmlns="" xmlns:a14="http://schemas.microsoft.com/office/drawing/2010/main"/>
              </a:ext>
            </a:extLst>
          </a:blip>
          <a:srcRect/>
          <a:stretch>
            <a:fillRect/>
          </a:stretch>
        </p:blipFill>
        <p:spPr bwMode="auto">
          <a:xfrm rot="20627524">
            <a:off x="7653750" y="5228434"/>
            <a:ext cx="1657006" cy="2397319"/>
          </a:xfrm>
          <a:prstGeom prst="rect">
            <a:avLst/>
          </a:prstGeom>
          <a:noFill/>
          <a:effectLst>
            <a:outerShdw blurRad="50800" dist="38100" dir="2700000" algn="tl" rotWithShape="0">
              <a:prstClr val="black">
                <a:alpha val="40000"/>
              </a:prstClr>
            </a:outerShdw>
          </a:effectLst>
        </p:spPr>
      </p:pic>
      <p:sp>
        <p:nvSpPr>
          <p:cNvPr id="29" name="Title 1"/>
          <p:cNvSpPr>
            <a:spLocks noGrp="1"/>
          </p:cNvSpPr>
          <p:nvPr>
            <p:ph type="title"/>
          </p:nvPr>
        </p:nvSpPr>
        <p:spPr>
          <a:xfrm>
            <a:off x="971600" y="188640"/>
            <a:ext cx="8172400" cy="498599"/>
          </a:xfrm>
        </p:spPr>
        <p:txBody>
          <a:bodyPr/>
          <a:lstStyle/>
          <a:p>
            <a:r>
              <a:rPr lang="zh-CN" altLang="en-US" dirty="0" smtClean="0">
                <a:latin typeface="黑体" pitchFamily="49" charset="-122"/>
                <a:ea typeface="黑体" pitchFamily="49" charset="-122"/>
              </a:rPr>
              <a:t>数据爆炸式增长（每分钟</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7"/>
          <p:cNvGrpSpPr/>
          <p:nvPr/>
        </p:nvGrpSpPr>
        <p:grpSpPr>
          <a:xfrm>
            <a:off x="170940" y="1124745"/>
            <a:ext cx="4257044" cy="3384376"/>
            <a:chOff x="170940" y="843558"/>
            <a:chExt cx="4257044" cy="2736304"/>
          </a:xfrm>
          <a:solidFill>
            <a:schemeClr val="accent5"/>
          </a:solidFill>
        </p:grpSpPr>
        <p:sp>
          <p:nvSpPr>
            <p:cNvPr id="158" name="Orange"/>
            <p:cNvSpPr/>
            <p:nvPr/>
          </p:nvSpPr>
          <p:spPr bwMode="auto">
            <a:xfrm>
              <a:off x="3071058" y="843558"/>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smtClean="0">
                  <a:solidFill>
                    <a:schemeClr val="tx1">
                      <a:alpha val="99000"/>
                    </a:schemeClr>
                  </a:solidFill>
                  <a:latin typeface="微软雅黑" pitchFamily="34" charset="-122"/>
                  <a:ea typeface="微软雅黑" pitchFamily="34" charset="-122"/>
                  <a:cs typeface="Segoe UI" pitchFamily="34" charset="0"/>
                </a:rPr>
                <a:t>Twitter</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上发布</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98000+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新微博</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0" name="Yellow"/>
            <p:cNvSpPr/>
            <p:nvPr/>
          </p:nvSpPr>
          <p:spPr bwMode="auto">
            <a:xfrm>
              <a:off x="170940" y="843558"/>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b="1" dirty="0" smtClean="0">
                  <a:solidFill>
                    <a:schemeClr val="tx1">
                      <a:alpha val="99000"/>
                    </a:schemeClr>
                  </a:solidFill>
                  <a:latin typeface="微软雅黑" pitchFamily="34" charset="-122"/>
                  <a:ea typeface="微软雅黑" pitchFamily="34" charset="-122"/>
                  <a:cs typeface="Segoe UI" pitchFamily="34" charset="0"/>
                </a:rPr>
                <a:t>13000+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个</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iPhone</a:t>
              </a:r>
            </a:p>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应用下载</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1" name="Yellow"/>
            <p:cNvSpPr/>
            <p:nvPr/>
          </p:nvSpPr>
          <p:spPr bwMode="auto">
            <a:xfrm>
              <a:off x="1608353" y="843558"/>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dirty="0" smtClean="0">
                  <a:solidFill>
                    <a:schemeClr val="tx1">
                      <a:alpha val="99000"/>
                    </a:schemeClr>
                  </a:solidFill>
                  <a:latin typeface="微软雅黑" pitchFamily="34" charset="-122"/>
                  <a:ea typeface="微软雅黑" pitchFamily="34" charset="-122"/>
                  <a:cs typeface="Segoe UI" pitchFamily="34" charset="0"/>
                </a:rPr>
                <a:t>Skype</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fontAlgn="base">
                <a:spcBef>
                  <a:spcPct val="0"/>
                </a:spcBef>
                <a:spcAft>
                  <a:spcPct val="0"/>
                </a:spcAft>
              </a:pPr>
              <a:r>
                <a:rPr lang="en-US" altLang="zh-CN" sz="1600" b="1" dirty="0" smtClean="0">
                  <a:solidFill>
                    <a:schemeClr val="tx1">
                      <a:alpha val="99000"/>
                    </a:schemeClr>
                  </a:solidFill>
                  <a:latin typeface="微软雅黑" pitchFamily="34" charset="-122"/>
                  <a:ea typeface="微软雅黑" pitchFamily="34" charset="-122"/>
                  <a:cs typeface="Segoe UI" pitchFamily="34" charset="0"/>
                </a:rPr>
                <a:t>37</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分钟的语音通话</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2" name="Yellow"/>
            <p:cNvSpPr/>
            <p:nvPr/>
          </p:nvSpPr>
          <p:spPr bwMode="auto">
            <a:xfrm>
              <a:off x="170940" y="2242877"/>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上传</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6600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张新照片到</a:t>
              </a:r>
              <a:r>
                <a:rPr lang="en-US" altLang="zh-CN" sz="1600" dirty="0" err="1" smtClean="0">
                  <a:solidFill>
                    <a:schemeClr val="tx1">
                      <a:alpha val="99000"/>
                    </a:schemeClr>
                  </a:solidFill>
                  <a:latin typeface="微软雅黑" pitchFamily="34" charset="-122"/>
                  <a:ea typeface="微软雅黑" pitchFamily="34" charset="-122"/>
                  <a:cs typeface="Segoe UI" pitchFamily="34" charset="0"/>
                </a:rPr>
                <a:t>flickr</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grpSp>
        <p:nvGrpSpPr>
          <p:cNvPr id="4" name="组合 9"/>
          <p:cNvGrpSpPr/>
          <p:nvPr/>
        </p:nvGrpSpPr>
        <p:grpSpPr>
          <a:xfrm>
            <a:off x="170940" y="2846487"/>
            <a:ext cx="4257045" cy="3390825"/>
            <a:chOff x="170939" y="2242877"/>
            <a:chExt cx="4257045" cy="2745978"/>
          </a:xfrm>
          <a:solidFill>
            <a:schemeClr val="accent6"/>
          </a:solidFill>
        </p:grpSpPr>
        <p:sp>
          <p:nvSpPr>
            <p:cNvPr id="163" name="Yellow"/>
            <p:cNvSpPr/>
            <p:nvPr/>
          </p:nvSpPr>
          <p:spPr bwMode="auto">
            <a:xfrm>
              <a:off x="1608353" y="2242877"/>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发出</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1.68</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亿</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条</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Email</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4" name="Yellow"/>
            <p:cNvSpPr/>
            <p:nvPr/>
          </p:nvSpPr>
          <p:spPr bwMode="auto">
            <a:xfrm>
              <a:off x="170939" y="3651870"/>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dirty="0" smtClean="0">
                  <a:solidFill>
                    <a:schemeClr val="tx1">
                      <a:alpha val="99000"/>
                    </a:schemeClr>
                  </a:solidFill>
                  <a:latin typeface="微软雅黑" pitchFamily="34" charset="-122"/>
                  <a:ea typeface="微软雅黑" pitchFamily="34" charset="-122"/>
                  <a:cs typeface="Segoe UI" pitchFamily="34" charset="0"/>
                </a:rPr>
                <a:t>YouTube</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上上传</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600+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新视频</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5" name="Yellow"/>
            <p:cNvSpPr/>
            <p:nvPr/>
          </p:nvSpPr>
          <p:spPr bwMode="auto">
            <a:xfrm>
              <a:off x="1608352" y="3651870"/>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淘宝光棍节</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10680+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个新订单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6" name="Orange"/>
            <p:cNvSpPr/>
            <p:nvPr/>
          </p:nvSpPr>
          <p:spPr bwMode="auto">
            <a:xfrm>
              <a:off x="3071058" y="2242878"/>
              <a:ext cx="1356926" cy="1326430"/>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smtClean="0">
                  <a:solidFill>
                    <a:schemeClr val="tx1">
                      <a:alpha val="99000"/>
                    </a:schemeClr>
                  </a:solidFill>
                  <a:latin typeface="微软雅黑" pitchFamily="34" charset="-122"/>
                  <a:ea typeface="微软雅黑" pitchFamily="34" charset="-122"/>
                  <a:cs typeface="Segoe UI" pitchFamily="34" charset="0"/>
                </a:rPr>
                <a:t>Facebook</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上更新</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69.5</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条新状态</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7" name="Orange"/>
            <p:cNvSpPr/>
            <p:nvPr/>
          </p:nvSpPr>
          <p:spPr bwMode="auto">
            <a:xfrm>
              <a:off x="3071058" y="3651869"/>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smtClean="0">
                  <a:solidFill>
                    <a:schemeClr val="tx1">
                      <a:alpha val="99000"/>
                    </a:schemeClr>
                  </a:solidFill>
                  <a:latin typeface="微软雅黑" pitchFamily="34" charset="-122"/>
                  <a:ea typeface="微软雅黑" pitchFamily="34" charset="-122"/>
                  <a:cs typeface="Segoe UI" pitchFamily="34" charset="0"/>
                </a:rPr>
                <a:t>12306</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出票</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a:r>
                <a:rPr lang="en-US" sz="1600" b="1" dirty="0" smtClean="0">
                  <a:solidFill>
                    <a:schemeClr val="tx1">
                      <a:alpha val="99000"/>
                    </a:schemeClr>
                  </a:solidFill>
                  <a:latin typeface="微软雅黑" pitchFamily="34" charset="-122"/>
                  <a:ea typeface="微软雅黑" pitchFamily="34" charset="-122"/>
                  <a:cs typeface="Segoe UI" pitchFamily="34" charset="0"/>
                </a:rPr>
                <a:t>1840</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张</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spTree>
    <p:extLst>
      <p:ext uri="{BB962C8B-B14F-4D97-AF65-F5344CB8AC3E}">
        <p14:creationId xmlns="" xmlns:p14="http://schemas.microsoft.com/office/powerpoint/2010/main" val="3719583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200" fill="hold"/>
                                        <p:tgtEl>
                                          <p:spTgt spid="55"/>
                                        </p:tgtEl>
                                        <p:attrNameLst>
                                          <p:attrName>ppt_w</p:attrName>
                                        </p:attrNameLst>
                                      </p:cBhvr>
                                      <p:tavLst>
                                        <p:tav tm="0">
                                          <p:val>
                                            <p:fltVal val="0"/>
                                          </p:val>
                                        </p:tav>
                                        <p:tav tm="100000">
                                          <p:val>
                                            <p:strVal val="#ppt_w"/>
                                          </p:val>
                                        </p:tav>
                                      </p:tavLst>
                                    </p:anim>
                                    <p:anim calcmode="lin" valueType="num">
                                      <p:cBhvr>
                                        <p:cTn id="13" dur="200" fill="hold"/>
                                        <p:tgtEl>
                                          <p:spTgt spid="55"/>
                                        </p:tgtEl>
                                        <p:attrNameLst>
                                          <p:attrName>ppt_h</p:attrName>
                                        </p:attrNameLst>
                                      </p:cBhvr>
                                      <p:tavLst>
                                        <p:tav tm="0">
                                          <p:val>
                                            <p:fltVal val="0"/>
                                          </p:val>
                                        </p:tav>
                                        <p:tav tm="100000">
                                          <p:val>
                                            <p:strVal val="#ppt_h"/>
                                          </p:val>
                                        </p:tav>
                                      </p:tavLst>
                                    </p:anim>
                                    <p:animEffect transition="in" filter="fade">
                                      <p:cBhvr>
                                        <p:cTn id="14" dur="200"/>
                                        <p:tgtEl>
                                          <p:spTgt spid="55"/>
                                        </p:tgtEl>
                                      </p:cBhvr>
                                    </p:animEffect>
                                  </p:childTnLst>
                                </p:cTn>
                              </p:par>
                              <p:par>
                                <p:cTn id="15" presetID="53"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200" fill="hold"/>
                                        <p:tgtEl>
                                          <p:spTgt spid="61"/>
                                        </p:tgtEl>
                                        <p:attrNameLst>
                                          <p:attrName>ppt_w</p:attrName>
                                        </p:attrNameLst>
                                      </p:cBhvr>
                                      <p:tavLst>
                                        <p:tav tm="0">
                                          <p:val>
                                            <p:fltVal val="0"/>
                                          </p:val>
                                        </p:tav>
                                        <p:tav tm="100000">
                                          <p:val>
                                            <p:strVal val="#ppt_w"/>
                                          </p:val>
                                        </p:tav>
                                      </p:tavLst>
                                    </p:anim>
                                    <p:anim calcmode="lin" valueType="num">
                                      <p:cBhvr>
                                        <p:cTn id="18" dur="200" fill="hold"/>
                                        <p:tgtEl>
                                          <p:spTgt spid="61"/>
                                        </p:tgtEl>
                                        <p:attrNameLst>
                                          <p:attrName>ppt_h</p:attrName>
                                        </p:attrNameLst>
                                      </p:cBhvr>
                                      <p:tavLst>
                                        <p:tav tm="0">
                                          <p:val>
                                            <p:fltVal val="0"/>
                                          </p:val>
                                        </p:tav>
                                        <p:tav tm="100000">
                                          <p:val>
                                            <p:strVal val="#ppt_h"/>
                                          </p:val>
                                        </p:tav>
                                      </p:tavLst>
                                    </p:anim>
                                    <p:animEffect transition="in" filter="fade">
                                      <p:cBhvr>
                                        <p:cTn id="19" dur="200"/>
                                        <p:tgtEl>
                                          <p:spTgt spid="61"/>
                                        </p:tgtEl>
                                      </p:cBhvr>
                                    </p:animEffect>
                                  </p:childTnLst>
                                </p:cTn>
                              </p:par>
                            </p:childTnLst>
                          </p:cTn>
                        </p:par>
                        <p:par>
                          <p:cTn id="20" fill="hold">
                            <p:stCondLst>
                              <p:cond delay="250"/>
                            </p:stCondLst>
                            <p:childTnLst>
                              <p:par>
                                <p:cTn id="21" presetID="53" presetClass="entr" presetSubtype="0"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200" fill="hold"/>
                                        <p:tgtEl>
                                          <p:spTgt spid="60"/>
                                        </p:tgtEl>
                                        <p:attrNameLst>
                                          <p:attrName>ppt_w</p:attrName>
                                        </p:attrNameLst>
                                      </p:cBhvr>
                                      <p:tavLst>
                                        <p:tav tm="0">
                                          <p:val>
                                            <p:fltVal val="0"/>
                                          </p:val>
                                        </p:tav>
                                        <p:tav tm="100000">
                                          <p:val>
                                            <p:strVal val="#ppt_w"/>
                                          </p:val>
                                        </p:tav>
                                      </p:tavLst>
                                    </p:anim>
                                    <p:anim calcmode="lin" valueType="num">
                                      <p:cBhvr>
                                        <p:cTn id="24" dur="200" fill="hold"/>
                                        <p:tgtEl>
                                          <p:spTgt spid="60"/>
                                        </p:tgtEl>
                                        <p:attrNameLst>
                                          <p:attrName>ppt_h</p:attrName>
                                        </p:attrNameLst>
                                      </p:cBhvr>
                                      <p:tavLst>
                                        <p:tav tm="0">
                                          <p:val>
                                            <p:fltVal val="0"/>
                                          </p:val>
                                        </p:tav>
                                        <p:tav tm="100000">
                                          <p:val>
                                            <p:strVal val="#ppt_h"/>
                                          </p:val>
                                        </p:tav>
                                      </p:tavLst>
                                    </p:anim>
                                    <p:animEffect transition="in" filter="fade">
                                      <p:cBhvr>
                                        <p:cTn id="25" dur="200"/>
                                        <p:tgtEl>
                                          <p:spTgt spid="60"/>
                                        </p:tgtEl>
                                      </p:cBhvr>
                                    </p:animEffec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animEffect transition="in" filter="fade">
                                      <p:cBhvr>
                                        <p:cTn id="30" dur="200"/>
                                        <p:tgtEl>
                                          <p:spTgt spid="7"/>
                                        </p:tgtEl>
                                      </p:cBhvr>
                                    </p:animEffect>
                                  </p:childTnLst>
                                </p:cTn>
                              </p:par>
                            </p:childTnLst>
                          </p:cTn>
                        </p:par>
                        <p:par>
                          <p:cTn id="31" fill="hold">
                            <p:stCondLst>
                              <p:cond delay="450"/>
                            </p:stCondLst>
                            <p:childTnLst>
                              <p:par>
                                <p:cTn id="32" presetID="53" presetClass="entr" presetSubtype="0" fill="hold" nodeType="after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200" fill="hold"/>
                                        <p:tgtEl>
                                          <p:spTgt spid="64"/>
                                        </p:tgtEl>
                                        <p:attrNameLst>
                                          <p:attrName>ppt_w</p:attrName>
                                        </p:attrNameLst>
                                      </p:cBhvr>
                                      <p:tavLst>
                                        <p:tav tm="0">
                                          <p:val>
                                            <p:fltVal val="0"/>
                                          </p:val>
                                        </p:tav>
                                        <p:tav tm="100000">
                                          <p:val>
                                            <p:strVal val="#ppt_w"/>
                                          </p:val>
                                        </p:tav>
                                      </p:tavLst>
                                    </p:anim>
                                    <p:anim calcmode="lin" valueType="num">
                                      <p:cBhvr>
                                        <p:cTn id="35" dur="200" fill="hold"/>
                                        <p:tgtEl>
                                          <p:spTgt spid="64"/>
                                        </p:tgtEl>
                                        <p:attrNameLst>
                                          <p:attrName>ppt_h</p:attrName>
                                        </p:attrNameLst>
                                      </p:cBhvr>
                                      <p:tavLst>
                                        <p:tav tm="0">
                                          <p:val>
                                            <p:fltVal val="0"/>
                                          </p:val>
                                        </p:tav>
                                        <p:tav tm="100000">
                                          <p:val>
                                            <p:strVal val="#ppt_h"/>
                                          </p:val>
                                        </p:tav>
                                      </p:tavLst>
                                    </p:anim>
                                    <p:animEffect transition="in" filter="fade">
                                      <p:cBhvr>
                                        <p:cTn id="36" dur="200"/>
                                        <p:tgtEl>
                                          <p:spTgt spid="64"/>
                                        </p:tgtEl>
                                      </p:cBhvr>
                                    </p:animEffect>
                                  </p:childTnLst>
                                </p:cTn>
                              </p:par>
                            </p:childTnLst>
                          </p:cTn>
                        </p:par>
                        <p:par>
                          <p:cTn id="37" fill="hold">
                            <p:stCondLst>
                              <p:cond delay="650"/>
                            </p:stCondLst>
                            <p:childTnLst>
                              <p:par>
                                <p:cTn id="38" presetID="53" presetClass="entr" presetSubtype="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200" fill="hold"/>
                                        <p:tgtEl>
                                          <p:spTgt spid="66"/>
                                        </p:tgtEl>
                                        <p:attrNameLst>
                                          <p:attrName>ppt_w</p:attrName>
                                        </p:attrNameLst>
                                      </p:cBhvr>
                                      <p:tavLst>
                                        <p:tav tm="0">
                                          <p:val>
                                            <p:fltVal val="0"/>
                                          </p:val>
                                        </p:tav>
                                        <p:tav tm="100000">
                                          <p:val>
                                            <p:strVal val="#ppt_w"/>
                                          </p:val>
                                        </p:tav>
                                      </p:tavLst>
                                    </p:anim>
                                    <p:anim calcmode="lin" valueType="num">
                                      <p:cBhvr>
                                        <p:cTn id="41" dur="200" fill="hold"/>
                                        <p:tgtEl>
                                          <p:spTgt spid="66"/>
                                        </p:tgtEl>
                                        <p:attrNameLst>
                                          <p:attrName>ppt_h</p:attrName>
                                        </p:attrNameLst>
                                      </p:cBhvr>
                                      <p:tavLst>
                                        <p:tav tm="0">
                                          <p:val>
                                            <p:fltVal val="0"/>
                                          </p:val>
                                        </p:tav>
                                        <p:tav tm="100000">
                                          <p:val>
                                            <p:strVal val="#ppt_h"/>
                                          </p:val>
                                        </p:tav>
                                      </p:tavLst>
                                    </p:anim>
                                    <p:animEffect transition="in" filter="fade">
                                      <p:cBhvr>
                                        <p:cTn id="42" dur="200"/>
                                        <p:tgtEl>
                                          <p:spTgt spid="66"/>
                                        </p:tgtEl>
                                      </p:cBhvr>
                                    </p:animEffect>
                                  </p:childTnLst>
                                </p:cTn>
                              </p:par>
                            </p:childTnLst>
                          </p:cTn>
                        </p:par>
                        <p:par>
                          <p:cTn id="43" fill="hold">
                            <p:stCondLst>
                              <p:cond delay="850"/>
                            </p:stCondLst>
                            <p:childTnLst>
                              <p:par>
                                <p:cTn id="44" presetID="53" presetClass="entr" presetSubtype="0"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p:cTn id="46" dur="200" fill="hold"/>
                                        <p:tgtEl>
                                          <p:spTgt spid="69"/>
                                        </p:tgtEl>
                                        <p:attrNameLst>
                                          <p:attrName>ppt_w</p:attrName>
                                        </p:attrNameLst>
                                      </p:cBhvr>
                                      <p:tavLst>
                                        <p:tav tm="0">
                                          <p:val>
                                            <p:fltVal val="0"/>
                                          </p:val>
                                        </p:tav>
                                        <p:tav tm="100000">
                                          <p:val>
                                            <p:strVal val="#ppt_w"/>
                                          </p:val>
                                        </p:tav>
                                      </p:tavLst>
                                    </p:anim>
                                    <p:anim calcmode="lin" valueType="num">
                                      <p:cBhvr>
                                        <p:cTn id="47" dur="200" fill="hold"/>
                                        <p:tgtEl>
                                          <p:spTgt spid="69"/>
                                        </p:tgtEl>
                                        <p:attrNameLst>
                                          <p:attrName>ppt_h</p:attrName>
                                        </p:attrNameLst>
                                      </p:cBhvr>
                                      <p:tavLst>
                                        <p:tav tm="0">
                                          <p:val>
                                            <p:fltVal val="0"/>
                                          </p:val>
                                        </p:tav>
                                        <p:tav tm="100000">
                                          <p:val>
                                            <p:strVal val="#ppt_h"/>
                                          </p:val>
                                        </p:tav>
                                      </p:tavLst>
                                    </p:anim>
                                    <p:animEffect transition="in" filter="fade">
                                      <p:cBhvr>
                                        <p:cTn id="48" dur="200"/>
                                        <p:tgtEl>
                                          <p:spTgt spid="69"/>
                                        </p:tgtEl>
                                      </p:cBhvr>
                                    </p:animEffect>
                                  </p:childTnLst>
                                </p:cTn>
                              </p:par>
                            </p:childTnLst>
                          </p:cTn>
                        </p:par>
                        <p:par>
                          <p:cTn id="49" fill="hold">
                            <p:stCondLst>
                              <p:cond delay="1050"/>
                            </p:stCondLst>
                            <p:childTnLst>
                              <p:par>
                                <p:cTn id="50" presetID="53"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200" fill="hold"/>
                                        <p:tgtEl>
                                          <p:spTgt spid="77"/>
                                        </p:tgtEl>
                                        <p:attrNameLst>
                                          <p:attrName>ppt_w</p:attrName>
                                        </p:attrNameLst>
                                      </p:cBhvr>
                                      <p:tavLst>
                                        <p:tav tm="0">
                                          <p:val>
                                            <p:fltVal val="0"/>
                                          </p:val>
                                        </p:tav>
                                        <p:tav tm="100000">
                                          <p:val>
                                            <p:strVal val="#ppt_w"/>
                                          </p:val>
                                        </p:tav>
                                      </p:tavLst>
                                    </p:anim>
                                    <p:anim calcmode="lin" valueType="num">
                                      <p:cBhvr>
                                        <p:cTn id="53" dur="200" fill="hold"/>
                                        <p:tgtEl>
                                          <p:spTgt spid="77"/>
                                        </p:tgtEl>
                                        <p:attrNameLst>
                                          <p:attrName>ppt_h</p:attrName>
                                        </p:attrNameLst>
                                      </p:cBhvr>
                                      <p:tavLst>
                                        <p:tav tm="0">
                                          <p:val>
                                            <p:fltVal val="0"/>
                                          </p:val>
                                        </p:tav>
                                        <p:tav tm="100000">
                                          <p:val>
                                            <p:strVal val="#ppt_h"/>
                                          </p:val>
                                        </p:tav>
                                      </p:tavLst>
                                    </p:anim>
                                    <p:animEffect transition="in" filter="fade">
                                      <p:cBhvr>
                                        <p:cTn id="54" dur="200"/>
                                        <p:tgtEl>
                                          <p:spTgt spid="77"/>
                                        </p:tgtEl>
                                      </p:cBhvr>
                                    </p:animEffect>
                                  </p:childTnLst>
                                </p:cTn>
                              </p:par>
                            </p:childTnLst>
                          </p:cTn>
                        </p:par>
                        <p:par>
                          <p:cTn id="55" fill="hold">
                            <p:stCondLst>
                              <p:cond delay="1250"/>
                            </p:stCondLst>
                            <p:childTnLst>
                              <p:par>
                                <p:cTn id="56" presetID="53" presetClass="entr" presetSubtype="0" fill="hold"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200" fill="hold"/>
                                        <p:tgtEl>
                                          <p:spTgt spid="70"/>
                                        </p:tgtEl>
                                        <p:attrNameLst>
                                          <p:attrName>ppt_w</p:attrName>
                                        </p:attrNameLst>
                                      </p:cBhvr>
                                      <p:tavLst>
                                        <p:tav tm="0">
                                          <p:val>
                                            <p:fltVal val="0"/>
                                          </p:val>
                                        </p:tav>
                                        <p:tav tm="100000">
                                          <p:val>
                                            <p:strVal val="#ppt_w"/>
                                          </p:val>
                                        </p:tav>
                                      </p:tavLst>
                                    </p:anim>
                                    <p:anim calcmode="lin" valueType="num">
                                      <p:cBhvr>
                                        <p:cTn id="59" dur="200" fill="hold"/>
                                        <p:tgtEl>
                                          <p:spTgt spid="70"/>
                                        </p:tgtEl>
                                        <p:attrNameLst>
                                          <p:attrName>ppt_h</p:attrName>
                                        </p:attrNameLst>
                                      </p:cBhvr>
                                      <p:tavLst>
                                        <p:tav tm="0">
                                          <p:val>
                                            <p:fltVal val="0"/>
                                          </p:val>
                                        </p:tav>
                                        <p:tav tm="100000">
                                          <p:val>
                                            <p:strVal val="#ppt_h"/>
                                          </p:val>
                                        </p:tav>
                                      </p:tavLst>
                                    </p:anim>
                                    <p:animEffect transition="in" filter="fade">
                                      <p:cBhvr>
                                        <p:cTn id="60" dur="200"/>
                                        <p:tgtEl>
                                          <p:spTgt spid="70"/>
                                        </p:tgtEl>
                                      </p:cBhvr>
                                    </p:animEffect>
                                  </p:childTnLst>
                                </p:cTn>
                              </p:par>
                            </p:childTnLst>
                          </p:cTn>
                        </p:par>
                        <p:par>
                          <p:cTn id="61" fill="hold">
                            <p:stCondLst>
                              <p:cond delay="1450"/>
                            </p:stCondLst>
                            <p:childTnLst>
                              <p:par>
                                <p:cTn id="62" presetID="53" presetClass="entr" presetSubtype="0" fill="hold" nodeType="afterEffect">
                                  <p:stCondLst>
                                    <p:cond delay="0"/>
                                  </p:stCondLst>
                                  <p:childTnLst>
                                    <p:set>
                                      <p:cBhvr>
                                        <p:cTn id="63" dur="1" fill="hold">
                                          <p:stCondLst>
                                            <p:cond delay="0"/>
                                          </p:stCondLst>
                                        </p:cTn>
                                        <p:tgtEl>
                                          <p:spTgt spid="76"/>
                                        </p:tgtEl>
                                        <p:attrNameLst>
                                          <p:attrName>style.visibility</p:attrName>
                                        </p:attrNameLst>
                                      </p:cBhvr>
                                      <p:to>
                                        <p:strVal val="visible"/>
                                      </p:to>
                                    </p:set>
                                    <p:anim calcmode="lin" valueType="num">
                                      <p:cBhvr>
                                        <p:cTn id="64" dur="200" fill="hold"/>
                                        <p:tgtEl>
                                          <p:spTgt spid="76"/>
                                        </p:tgtEl>
                                        <p:attrNameLst>
                                          <p:attrName>ppt_w</p:attrName>
                                        </p:attrNameLst>
                                      </p:cBhvr>
                                      <p:tavLst>
                                        <p:tav tm="0">
                                          <p:val>
                                            <p:fltVal val="0"/>
                                          </p:val>
                                        </p:tav>
                                        <p:tav tm="100000">
                                          <p:val>
                                            <p:strVal val="#ppt_w"/>
                                          </p:val>
                                        </p:tav>
                                      </p:tavLst>
                                    </p:anim>
                                    <p:anim calcmode="lin" valueType="num">
                                      <p:cBhvr>
                                        <p:cTn id="65" dur="200" fill="hold"/>
                                        <p:tgtEl>
                                          <p:spTgt spid="76"/>
                                        </p:tgtEl>
                                        <p:attrNameLst>
                                          <p:attrName>ppt_h</p:attrName>
                                        </p:attrNameLst>
                                      </p:cBhvr>
                                      <p:tavLst>
                                        <p:tav tm="0">
                                          <p:val>
                                            <p:fltVal val="0"/>
                                          </p:val>
                                        </p:tav>
                                        <p:tav tm="100000">
                                          <p:val>
                                            <p:strVal val="#ppt_h"/>
                                          </p:val>
                                        </p:tav>
                                      </p:tavLst>
                                    </p:anim>
                                    <p:animEffect transition="in" filter="fade">
                                      <p:cBhvr>
                                        <p:cTn id="66" dur="200"/>
                                        <p:tgtEl>
                                          <p:spTgt spid="76"/>
                                        </p:tgtEl>
                                      </p:cBhvr>
                                    </p:animEffect>
                                  </p:childTnLst>
                                </p:cTn>
                              </p:par>
                              <p:par>
                                <p:cTn id="67" presetID="53" presetClass="entr" presetSubtype="16"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200" fill="hold"/>
                                        <p:tgtEl>
                                          <p:spTgt spid="2"/>
                                        </p:tgtEl>
                                        <p:attrNameLst>
                                          <p:attrName>ppt_w</p:attrName>
                                        </p:attrNameLst>
                                      </p:cBhvr>
                                      <p:tavLst>
                                        <p:tav tm="0">
                                          <p:val>
                                            <p:fltVal val="0"/>
                                          </p:val>
                                        </p:tav>
                                        <p:tav tm="100000">
                                          <p:val>
                                            <p:strVal val="#ppt_w"/>
                                          </p:val>
                                        </p:tav>
                                      </p:tavLst>
                                    </p:anim>
                                    <p:anim calcmode="lin" valueType="num">
                                      <p:cBhvr>
                                        <p:cTn id="70" dur="200" fill="hold"/>
                                        <p:tgtEl>
                                          <p:spTgt spid="2"/>
                                        </p:tgtEl>
                                        <p:attrNameLst>
                                          <p:attrName>ppt_h</p:attrName>
                                        </p:attrNameLst>
                                      </p:cBhvr>
                                      <p:tavLst>
                                        <p:tav tm="0">
                                          <p:val>
                                            <p:fltVal val="0"/>
                                          </p:val>
                                        </p:tav>
                                        <p:tav tm="100000">
                                          <p:val>
                                            <p:strVal val="#ppt_h"/>
                                          </p:val>
                                        </p:tav>
                                      </p:tavLst>
                                    </p:anim>
                                    <p:animEffect transition="in" filter="fade">
                                      <p:cBhvr>
                                        <p:cTn id="71" dur="200"/>
                                        <p:tgtEl>
                                          <p:spTgt spid="2"/>
                                        </p:tgtEl>
                                      </p:cBhvr>
                                    </p:animEffect>
                                  </p:childTnLst>
                                </p:cTn>
                              </p:par>
                              <p:par>
                                <p:cTn id="72" presetID="53" presetClass="entr" presetSubtype="16"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p:cTn id="74" dur="200" fill="hold"/>
                                        <p:tgtEl>
                                          <p:spTgt spid="56"/>
                                        </p:tgtEl>
                                        <p:attrNameLst>
                                          <p:attrName>ppt_w</p:attrName>
                                        </p:attrNameLst>
                                      </p:cBhvr>
                                      <p:tavLst>
                                        <p:tav tm="0">
                                          <p:val>
                                            <p:fltVal val="0"/>
                                          </p:val>
                                        </p:tav>
                                        <p:tav tm="100000">
                                          <p:val>
                                            <p:strVal val="#ppt_w"/>
                                          </p:val>
                                        </p:tav>
                                      </p:tavLst>
                                    </p:anim>
                                    <p:anim calcmode="lin" valueType="num">
                                      <p:cBhvr>
                                        <p:cTn id="75" dur="200" fill="hold"/>
                                        <p:tgtEl>
                                          <p:spTgt spid="56"/>
                                        </p:tgtEl>
                                        <p:attrNameLst>
                                          <p:attrName>ppt_h</p:attrName>
                                        </p:attrNameLst>
                                      </p:cBhvr>
                                      <p:tavLst>
                                        <p:tav tm="0">
                                          <p:val>
                                            <p:fltVal val="0"/>
                                          </p:val>
                                        </p:tav>
                                        <p:tav tm="100000">
                                          <p:val>
                                            <p:strVal val="#ppt_h"/>
                                          </p:val>
                                        </p:tav>
                                      </p:tavLst>
                                    </p:anim>
                                    <p:animEffect transition="in" filter="fade">
                                      <p:cBhvr>
                                        <p:cTn id="76" dur="200"/>
                                        <p:tgtEl>
                                          <p:spTgt spid="56"/>
                                        </p:tgtEl>
                                      </p:cBhvr>
                                    </p:animEffect>
                                  </p:childTnLst>
                                </p:cTn>
                              </p:par>
                              <p:par>
                                <p:cTn id="77" presetID="53" presetClass="entr" presetSubtype="16"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200" fill="hold"/>
                                        <p:tgtEl>
                                          <p:spTgt spid="6"/>
                                        </p:tgtEl>
                                        <p:attrNameLst>
                                          <p:attrName>ppt_w</p:attrName>
                                        </p:attrNameLst>
                                      </p:cBhvr>
                                      <p:tavLst>
                                        <p:tav tm="0">
                                          <p:val>
                                            <p:fltVal val="0"/>
                                          </p:val>
                                        </p:tav>
                                        <p:tav tm="100000">
                                          <p:val>
                                            <p:strVal val="#ppt_w"/>
                                          </p:val>
                                        </p:tav>
                                      </p:tavLst>
                                    </p:anim>
                                    <p:anim calcmode="lin" valueType="num">
                                      <p:cBhvr>
                                        <p:cTn id="80" dur="200" fill="hold"/>
                                        <p:tgtEl>
                                          <p:spTgt spid="6"/>
                                        </p:tgtEl>
                                        <p:attrNameLst>
                                          <p:attrName>ppt_h</p:attrName>
                                        </p:attrNameLst>
                                      </p:cBhvr>
                                      <p:tavLst>
                                        <p:tav tm="0">
                                          <p:val>
                                            <p:fltVal val="0"/>
                                          </p:val>
                                        </p:tav>
                                        <p:tav tm="100000">
                                          <p:val>
                                            <p:strVal val="#ppt_h"/>
                                          </p:val>
                                        </p:tav>
                                      </p:tavLst>
                                    </p:anim>
                                    <p:animEffect transition="in" filter="fade">
                                      <p:cBhvr>
                                        <p:cTn id="81" dur="200"/>
                                        <p:tgtEl>
                                          <p:spTgt spid="6"/>
                                        </p:tgtEl>
                                      </p:cBhvr>
                                    </p:animEffect>
                                  </p:childTnLst>
                                </p:cTn>
                              </p:par>
                            </p:childTnLst>
                          </p:cTn>
                        </p:par>
                        <p:par>
                          <p:cTn id="82" fill="hold">
                            <p:stCondLst>
                              <p:cond delay="1650"/>
                            </p:stCondLst>
                            <p:childTnLst>
                              <p:par>
                                <p:cTn id="83" presetID="53"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200" fill="hold"/>
                                        <p:tgtEl>
                                          <p:spTgt spid="67"/>
                                        </p:tgtEl>
                                        <p:attrNameLst>
                                          <p:attrName>ppt_w</p:attrName>
                                        </p:attrNameLst>
                                      </p:cBhvr>
                                      <p:tavLst>
                                        <p:tav tm="0">
                                          <p:val>
                                            <p:fltVal val="0"/>
                                          </p:val>
                                        </p:tav>
                                        <p:tav tm="100000">
                                          <p:val>
                                            <p:strVal val="#ppt_w"/>
                                          </p:val>
                                        </p:tav>
                                      </p:tavLst>
                                    </p:anim>
                                    <p:anim calcmode="lin" valueType="num">
                                      <p:cBhvr>
                                        <p:cTn id="86" dur="200" fill="hold"/>
                                        <p:tgtEl>
                                          <p:spTgt spid="67"/>
                                        </p:tgtEl>
                                        <p:attrNameLst>
                                          <p:attrName>ppt_h</p:attrName>
                                        </p:attrNameLst>
                                      </p:cBhvr>
                                      <p:tavLst>
                                        <p:tav tm="0">
                                          <p:val>
                                            <p:fltVal val="0"/>
                                          </p:val>
                                        </p:tav>
                                        <p:tav tm="100000">
                                          <p:val>
                                            <p:strVal val="#ppt_h"/>
                                          </p:val>
                                        </p:tav>
                                      </p:tavLst>
                                    </p:anim>
                                    <p:animEffect transition="in" filter="fade">
                                      <p:cBhvr>
                                        <p:cTn id="87" dur="200"/>
                                        <p:tgtEl>
                                          <p:spTgt spid="67"/>
                                        </p:tgtEl>
                                      </p:cBhvr>
                                    </p:animEffect>
                                  </p:childTnLst>
                                </p:cTn>
                              </p:par>
                            </p:childTnLst>
                          </p:cTn>
                        </p:par>
                        <p:par>
                          <p:cTn id="88" fill="hold">
                            <p:stCondLst>
                              <p:cond delay="1850"/>
                            </p:stCondLst>
                            <p:childTnLst>
                              <p:par>
                                <p:cTn id="89" presetID="53" presetClass="entr" presetSubtype="0"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200" fill="hold"/>
                                        <p:tgtEl>
                                          <p:spTgt spid="28"/>
                                        </p:tgtEl>
                                        <p:attrNameLst>
                                          <p:attrName>ppt_w</p:attrName>
                                        </p:attrNameLst>
                                      </p:cBhvr>
                                      <p:tavLst>
                                        <p:tav tm="0">
                                          <p:val>
                                            <p:fltVal val="0"/>
                                          </p:val>
                                        </p:tav>
                                        <p:tav tm="100000">
                                          <p:val>
                                            <p:strVal val="#ppt_w"/>
                                          </p:val>
                                        </p:tav>
                                      </p:tavLst>
                                    </p:anim>
                                    <p:anim calcmode="lin" valueType="num">
                                      <p:cBhvr>
                                        <p:cTn id="92" dur="200" fill="hold"/>
                                        <p:tgtEl>
                                          <p:spTgt spid="28"/>
                                        </p:tgtEl>
                                        <p:attrNameLst>
                                          <p:attrName>ppt_h</p:attrName>
                                        </p:attrNameLst>
                                      </p:cBhvr>
                                      <p:tavLst>
                                        <p:tav tm="0">
                                          <p:val>
                                            <p:fltVal val="0"/>
                                          </p:val>
                                        </p:tav>
                                        <p:tav tm="100000">
                                          <p:val>
                                            <p:strVal val="#ppt_h"/>
                                          </p:val>
                                        </p:tav>
                                      </p:tavLst>
                                    </p:anim>
                                    <p:animEffect transition="in" filter="fade">
                                      <p:cBhvr>
                                        <p:cTn id="93" dur="200"/>
                                        <p:tgtEl>
                                          <p:spTgt spid="28"/>
                                        </p:tgtEl>
                                      </p:cBhvr>
                                    </p:animEffect>
                                  </p:childTnLst>
                                </p:cTn>
                              </p:par>
                            </p:childTnLst>
                          </p:cTn>
                        </p:par>
                        <p:par>
                          <p:cTn id="94" fill="hold">
                            <p:stCondLst>
                              <p:cond delay="2050"/>
                            </p:stCondLst>
                            <p:childTnLst>
                              <p:par>
                                <p:cTn id="95" presetID="53" presetClass="entr" presetSubtype="0" fill="hold" nodeType="afterEffect">
                                  <p:stCondLst>
                                    <p:cond delay="0"/>
                                  </p:stCondLst>
                                  <p:childTnLst>
                                    <p:set>
                                      <p:cBhvr>
                                        <p:cTn id="96" dur="1" fill="hold">
                                          <p:stCondLst>
                                            <p:cond delay="0"/>
                                          </p:stCondLst>
                                        </p:cTn>
                                        <p:tgtEl>
                                          <p:spTgt spid="1027"/>
                                        </p:tgtEl>
                                        <p:attrNameLst>
                                          <p:attrName>style.visibility</p:attrName>
                                        </p:attrNameLst>
                                      </p:cBhvr>
                                      <p:to>
                                        <p:strVal val="visible"/>
                                      </p:to>
                                    </p:set>
                                    <p:anim calcmode="lin" valueType="num">
                                      <p:cBhvr>
                                        <p:cTn id="97" dur="200" fill="hold"/>
                                        <p:tgtEl>
                                          <p:spTgt spid="1027"/>
                                        </p:tgtEl>
                                        <p:attrNameLst>
                                          <p:attrName>ppt_w</p:attrName>
                                        </p:attrNameLst>
                                      </p:cBhvr>
                                      <p:tavLst>
                                        <p:tav tm="0">
                                          <p:val>
                                            <p:fltVal val="0"/>
                                          </p:val>
                                        </p:tav>
                                        <p:tav tm="100000">
                                          <p:val>
                                            <p:strVal val="#ppt_w"/>
                                          </p:val>
                                        </p:tav>
                                      </p:tavLst>
                                    </p:anim>
                                    <p:anim calcmode="lin" valueType="num">
                                      <p:cBhvr>
                                        <p:cTn id="98" dur="200" fill="hold"/>
                                        <p:tgtEl>
                                          <p:spTgt spid="1027"/>
                                        </p:tgtEl>
                                        <p:attrNameLst>
                                          <p:attrName>ppt_h</p:attrName>
                                        </p:attrNameLst>
                                      </p:cBhvr>
                                      <p:tavLst>
                                        <p:tav tm="0">
                                          <p:val>
                                            <p:fltVal val="0"/>
                                          </p:val>
                                        </p:tav>
                                        <p:tav tm="100000">
                                          <p:val>
                                            <p:strVal val="#ppt_h"/>
                                          </p:val>
                                        </p:tav>
                                      </p:tavLst>
                                    </p:anim>
                                    <p:animEffect transition="in" filter="fade">
                                      <p:cBhvr>
                                        <p:cTn id="99" dur="200"/>
                                        <p:tgtEl>
                                          <p:spTgt spid="1027"/>
                                        </p:tgtEl>
                                      </p:cBhvr>
                                    </p:animEffect>
                                  </p:childTnLst>
                                </p:cTn>
                              </p:par>
                            </p:childTnLst>
                          </p:cTn>
                        </p:par>
                        <p:par>
                          <p:cTn id="100" fill="hold">
                            <p:stCondLst>
                              <p:cond delay="2250"/>
                            </p:stCondLst>
                            <p:childTnLst>
                              <p:par>
                                <p:cTn id="101" presetID="53" presetClass="entr" presetSubtype="0" fill="hold" nodeType="afterEffect">
                                  <p:stCondLst>
                                    <p:cond delay="0"/>
                                  </p:stCondLst>
                                  <p:childTnLst>
                                    <p:set>
                                      <p:cBhvr>
                                        <p:cTn id="102" dur="1" fill="hold">
                                          <p:stCondLst>
                                            <p:cond delay="0"/>
                                          </p:stCondLst>
                                        </p:cTn>
                                        <p:tgtEl>
                                          <p:spTgt spid="1028"/>
                                        </p:tgtEl>
                                        <p:attrNameLst>
                                          <p:attrName>style.visibility</p:attrName>
                                        </p:attrNameLst>
                                      </p:cBhvr>
                                      <p:to>
                                        <p:strVal val="visible"/>
                                      </p:to>
                                    </p:set>
                                    <p:anim calcmode="lin" valueType="num">
                                      <p:cBhvr>
                                        <p:cTn id="103" dur="200" fill="hold"/>
                                        <p:tgtEl>
                                          <p:spTgt spid="1028"/>
                                        </p:tgtEl>
                                        <p:attrNameLst>
                                          <p:attrName>ppt_w</p:attrName>
                                        </p:attrNameLst>
                                      </p:cBhvr>
                                      <p:tavLst>
                                        <p:tav tm="0">
                                          <p:val>
                                            <p:fltVal val="0"/>
                                          </p:val>
                                        </p:tav>
                                        <p:tav tm="100000">
                                          <p:val>
                                            <p:strVal val="#ppt_w"/>
                                          </p:val>
                                        </p:tav>
                                      </p:tavLst>
                                    </p:anim>
                                    <p:anim calcmode="lin" valueType="num">
                                      <p:cBhvr>
                                        <p:cTn id="104" dur="200" fill="hold"/>
                                        <p:tgtEl>
                                          <p:spTgt spid="1028"/>
                                        </p:tgtEl>
                                        <p:attrNameLst>
                                          <p:attrName>ppt_h</p:attrName>
                                        </p:attrNameLst>
                                      </p:cBhvr>
                                      <p:tavLst>
                                        <p:tav tm="0">
                                          <p:val>
                                            <p:fltVal val="0"/>
                                          </p:val>
                                        </p:tav>
                                        <p:tav tm="100000">
                                          <p:val>
                                            <p:strVal val="#ppt_h"/>
                                          </p:val>
                                        </p:tav>
                                      </p:tavLst>
                                    </p:anim>
                                    <p:animEffect transition="in" filter="fade">
                                      <p:cBhvr>
                                        <p:cTn id="105" dur="200"/>
                                        <p:tgtEl>
                                          <p:spTgt spid="1028"/>
                                        </p:tgtEl>
                                      </p:cBhvr>
                                    </p:animEffect>
                                  </p:childTnLst>
                                </p:cTn>
                              </p:par>
                            </p:childTnLst>
                          </p:cTn>
                        </p:par>
                        <p:par>
                          <p:cTn id="106" fill="hold">
                            <p:stCondLst>
                              <p:cond delay="2450"/>
                            </p:stCondLst>
                            <p:childTnLst>
                              <p:par>
                                <p:cTn id="107" presetID="2" presetClass="entr" presetSubtype="1" fill="hold" nodeType="afterEffect">
                                  <p:stCondLst>
                                    <p:cond delay="0"/>
                                  </p:stCondLst>
                                  <p:childTnLst>
                                    <p:set>
                                      <p:cBhvr>
                                        <p:cTn id="108" dur="1" fill="hold">
                                          <p:stCondLst>
                                            <p:cond delay="0"/>
                                          </p:stCondLst>
                                        </p:cTn>
                                        <p:tgtEl>
                                          <p:spTgt spid="3"/>
                                        </p:tgtEl>
                                        <p:attrNameLst>
                                          <p:attrName>style.visibility</p:attrName>
                                        </p:attrNameLst>
                                      </p:cBhvr>
                                      <p:to>
                                        <p:strVal val="visible"/>
                                      </p:to>
                                    </p:set>
                                    <p:anim calcmode="lin" valueType="num">
                                      <p:cBhvr additive="base">
                                        <p:cTn id="109" dur="380" fill="hold"/>
                                        <p:tgtEl>
                                          <p:spTgt spid="3"/>
                                        </p:tgtEl>
                                        <p:attrNameLst>
                                          <p:attrName>ppt_x</p:attrName>
                                        </p:attrNameLst>
                                      </p:cBhvr>
                                      <p:tavLst>
                                        <p:tav tm="0">
                                          <p:val>
                                            <p:strVal val="#ppt_x"/>
                                          </p:val>
                                        </p:tav>
                                        <p:tav tm="100000">
                                          <p:val>
                                            <p:strVal val="#ppt_x"/>
                                          </p:val>
                                        </p:tav>
                                      </p:tavLst>
                                    </p:anim>
                                    <p:anim calcmode="lin" valueType="num">
                                      <p:cBhvr additive="base">
                                        <p:cTn id="110" dur="380" fill="hold"/>
                                        <p:tgtEl>
                                          <p:spTgt spid="3"/>
                                        </p:tgtEl>
                                        <p:attrNameLst>
                                          <p:attrName>ppt_y</p:attrName>
                                        </p:attrNameLst>
                                      </p:cBhvr>
                                      <p:tavLst>
                                        <p:tav tm="0">
                                          <p:val>
                                            <p:strVal val="0-#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4"/>
                                        </p:tgtEl>
                                        <p:attrNameLst>
                                          <p:attrName>style.visibility</p:attrName>
                                        </p:attrNameLst>
                                      </p:cBhvr>
                                      <p:to>
                                        <p:strVal val="visible"/>
                                      </p:to>
                                    </p:set>
                                    <p:anim calcmode="lin" valueType="num">
                                      <p:cBhvr additive="base">
                                        <p:cTn id="113" dur="370" fill="hold"/>
                                        <p:tgtEl>
                                          <p:spTgt spid="4"/>
                                        </p:tgtEl>
                                        <p:attrNameLst>
                                          <p:attrName>ppt_x</p:attrName>
                                        </p:attrNameLst>
                                      </p:cBhvr>
                                      <p:tavLst>
                                        <p:tav tm="0">
                                          <p:val>
                                            <p:strVal val="#ppt_x"/>
                                          </p:val>
                                        </p:tav>
                                        <p:tav tm="100000">
                                          <p:val>
                                            <p:strVal val="#ppt_x"/>
                                          </p:val>
                                        </p:tav>
                                      </p:tavLst>
                                    </p:anim>
                                    <p:anim calcmode="lin" valueType="num">
                                      <p:cBhvr additive="base">
                                        <p:cTn id="114" dur="37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36525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消费大数据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49</a:t>
            </a:fld>
            <a:endParaRPr lang="en-US" dirty="0"/>
          </a:p>
        </p:txBody>
      </p:sp>
      <p:sp>
        <p:nvSpPr>
          <p:cNvPr id="5" name="Content Placeholder 4"/>
          <p:cNvSpPr>
            <a:spLocks noGrp="1"/>
          </p:cNvSpPr>
          <p:nvPr>
            <p:ph sz="half" idx="1"/>
          </p:nvPr>
        </p:nvSpPr>
        <p:spPr>
          <a:xfrm>
            <a:off x="4815430" y="1226713"/>
            <a:ext cx="3717576" cy="4525963"/>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亚马逊 “预测式发货”的新专利，可以通过对用户数据的分析，在他们还没有下单购物前，提前发出包裹。</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这项技术可以缩短发货时间，从而降低消费者前往实体店的冲动。从下单到收货之间的时间延迟可能会降低人们的购物意愿，导致他们放弃网上购物。</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亚马逊为了决定要运送哪些货物，亚马逊可能会参考之前的订单、商品搜索记录、愿望清单、购物车，甚至包括用户的鼠标在某件商品上悬停的时间。</a:t>
            </a:r>
          </a:p>
        </p:txBody>
      </p:sp>
      <p:pic>
        <p:nvPicPr>
          <p:cNvPr id="41986" name="Picture 2"/>
          <p:cNvPicPr>
            <a:picLocks noChangeAspect="1" noChangeArrowheads="1"/>
          </p:cNvPicPr>
          <p:nvPr/>
        </p:nvPicPr>
        <p:blipFill>
          <a:blip r:embed="rId2" cstate="print"/>
          <a:srcRect/>
          <a:stretch>
            <a:fillRect/>
          </a:stretch>
        </p:blipFill>
        <p:spPr bwMode="auto">
          <a:xfrm>
            <a:off x="408466" y="1226713"/>
            <a:ext cx="4057650" cy="2081605"/>
          </a:xfrm>
          <a:prstGeom prst="rect">
            <a:avLst/>
          </a:prstGeom>
          <a:noFill/>
          <a:ln w="9525">
            <a:noFill/>
            <a:miter lim="800000"/>
            <a:headEnd/>
            <a:tailEnd/>
          </a:ln>
        </p:spPr>
      </p:pic>
      <p:sp>
        <p:nvSpPr>
          <p:cNvPr id="41988" name="AutoShape 4" descr="http://t3.baidu.com/it/u=1088124526,413555230&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1989" name="Picture 5"/>
          <p:cNvPicPr>
            <a:picLocks noChangeAspect="1" noChangeArrowheads="1"/>
          </p:cNvPicPr>
          <p:nvPr/>
        </p:nvPicPr>
        <p:blipFill>
          <a:blip r:embed="rId3" cstate="print"/>
          <a:srcRect/>
          <a:stretch>
            <a:fillRect/>
          </a:stretch>
        </p:blipFill>
        <p:spPr bwMode="auto">
          <a:xfrm>
            <a:off x="408466" y="3460204"/>
            <a:ext cx="4057650" cy="2705100"/>
          </a:xfrm>
          <a:prstGeom prst="rect">
            <a:avLst/>
          </a:prstGeom>
          <a:noFill/>
          <a:ln w="9525">
            <a:noFill/>
            <a:miter lim="800000"/>
            <a:headEnd/>
            <a:tailEnd/>
          </a:ln>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35026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大数据</a:t>
            </a:r>
            <a:r>
              <a:rPr lang="en-US" altLang="zh-CN" sz="2400" dirty="0" smtClean="0">
                <a:solidFill>
                  <a:schemeClr val="tx1">
                    <a:lumMod val="65000"/>
                    <a:lumOff val="35000"/>
                  </a:schemeClr>
                </a:solidFill>
                <a:latin typeface="黑体" pitchFamily="49" charset="-122"/>
                <a:ea typeface="黑体" pitchFamily="49" charset="-122"/>
                <a:cs typeface="+mj-cs"/>
              </a:rPr>
              <a:t>+</a:t>
            </a:r>
            <a:r>
              <a:rPr lang="zh-CN" altLang="en-US" sz="2400" dirty="0" smtClean="0">
                <a:solidFill>
                  <a:schemeClr val="tx1">
                    <a:lumMod val="65000"/>
                    <a:lumOff val="35000"/>
                  </a:schemeClr>
                </a:solidFill>
                <a:latin typeface="黑体" pitchFamily="49" charset="-122"/>
                <a:ea typeface="黑体" pitchFamily="49" charset="-122"/>
                <a:cs typeface="+mj-cs"/>
              </a:rPr>
              <a:t>政治</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50</a:t>
            </a:fld>
            <a:endParaRPr lang="en-US" dirty="0"/>
          </a:p>
        </p:txBody>
      </p:sp>
      <p:sp>
        <p:nvSpPr>
          <p:cNvPr id="5" name="Content Placeholder 4"/>
          <p:cNvSpPr>
            <a:spLocks noGrp="1"/>
          </p:cNvSpPr>
          <p:nvPr>
            <p:ph sz="half" idx="1"/>
          </p:nvPr>
        </p:nvSpPr>
        <p:spPr>
          <a:xfrm>
            <a:off x="4648003" y="1361295"/>
            <a:ext cx="3717576" cy="4525963"/>
          </a:xfrm>
        </p:spPr>
        <p:txBody>
          <a:bodyPr/>
          <a:lstStyle/>
          <a:p>
            <a:pPr lvl="0"/>
            <a:r>
              <a:rPr lang="en-US" altLang="zh-CN" b="1" dirty="0" smtClean="0">
                <a:solidFill>
                  <a:schemeClr val="tx1"/>
                </a:solidFill>
                <a:latin typeface="+mn-ea"/>
              </a:rPr>
              <a:t> </a:t>
            </a:r>
            <a:endParaRPr lang="zh-CN" altLang="en-US" b="1" dirty="0" smtClean="0">
              <a:solidFill>
                <a:schemeClr val="tx1"/>
              </a:solidFill>
              <a:latin typeface="+mn-ea"/>
            </a:endParaRPr>
          </a:p>
          <a:p>
            <a:endParaRPr lang="en-US" dirty="0"/>
          </a:p>
        </p:txBody>
      </p:sp>
      <p:pic>
        <p:nvPicPr>
          <p:cNvPr id="96258" name="Picture 2" descr="http://a.cvimg.cn/UploadFile/UserFiles/2012/11-28/accdb911-feef-45e3-8518-103f35ef3a05.jpg"/>
          <p:cNvPicPr>
            <a:picLocks noChangeAspect="1" noChangeArrowheads="1"/>
          </p:cNvPicPr>
          <p:nvPr/>
        </p:nvPicPr>
        <p:blipFill>
          <a:blip r:embed="rId2" cstate="print"/>
          <a:srcRect/>
          <a:stretch>
            <a:fillRect/>
          </a:stretch>
        </p:blipFill>
        <p:spPr bwMode="auto">
          <a:xfrm>
            <a:off x="383323" y="1361295"/>
            <a:ext cx="4056780" cy="2103120"/>
          </a:xfrm>
          <a:prstGeom prst="rect">
            <a:avLst/>
          </a:prstGeom>
          <a:noFill/>
        </p:spPr>
      </p:pic>
      <p:sp>
        <p:nvSpPr>
          <p:cNvPr id="6" name="矩形 5"/>
          <p:cNvSpPr/>
          <p:nvPr/>
        </p:nvSpPr>
        <p:spPr>
          <a:xfrm>
            <a:off x="4720215" y="1052736"/>
            <a:ext cx="3853263" cy="4801314"/>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Twitter</a:t>
            </a:r>
            <a:r>
              <a:rPr lang="zh-CN" altLang="en-US" dirty="0" smtClean="0">
                <a:latin typeface="微软雅黑" panose="020B0503020204020204" pitchFamily="34" charset="-122"/>
                <a:ea typeface="微软雅黑" panose="020B0503020204020204" pitchFamily="34" charset="-122"/>
              </a:rPr>
              <a:t>的政治指数”提供了一个衡量社会化媒体平台的用户如何评价候选人的方式。奥巴马积极的情绪指数是</a:t>
            </a:r>
            <a:r>
              <a:rPr lang="en-US" altLang="zh-CN" dirty="0" smtClean="0">
                <a:latin typeface="微软雅黑" panose="020B0503020204020204" pitchFamily="34" charset="-122"/>
                <a:ea typeface="微软雅黑" panose="020B0503020204020204" pitchFamily="34" charset="-122"/>
              </a:rPr>
              <a:t>59</a:t>
            </a:r>
            <a:r>
              <a:rPr lang="zh-CN" altLang="en-US" dirty="0" smtClean="0">
                <a:latin typeface="微软雅黑" panose="020B0503020204020204" pitchFamily="34" charset="-122"/>
                <a:ea typeface="微软雅黑" panose="020B0503020204020204" pitchFamily="34" charset="-122"/>
              </a:rPr>
              <a:t>，而罗姆尼的只有</a:t>
            </a:r>
            <a:r>
              <a:rPr lang="en-US" altLang="zh-CN" dirty="0" smtClean="0">
                <a:latin typeface="微软雅黑" panose="020B0503020204020204" pitchFamily="34" charset="-122"/>
                <a:ea typeface="微软雅黑" panose="020B0503020204020204" pitchFamily="34" charset="-122"/>
              </a:rPr>
              <a:t>53</a:t>
            </a:r>
            <a:endParaRPr lang="zh-CN" altLang="en-US" dirty="0">
              <a:latin typeface="微软雅黑" panose="020B0503020204020204" pitchFamily="34" charset="-122"/>
              <a:ea typeface="微软雅黑" panose="020B0503020204020204" pitchFamily="34" charset="-122"/>
            </a:endParaRPr>
          </a:p>
        </p:txBody>
      </p:sp>
      <p:pic>
        <p:nvPicPr>
          <p:cNvPr id="27650" name="Picture 2" descr="http://cms.csdnimg.cn/articlev1/uploads/allimg/121106/145_121106162923_1.jpg"/>
          <p:cNvPicPr>
            <a:picLocks noChangeAspect="1" noChangeArrowheads="1"/>
          </p:cNvPicPr>
          <p:nvPr/>
        </p:nvPicPr>
        <p:blipFill>
          <a:blip r:embed="rId3" cstate="print"/>
          <a:srcRect/>
          <a:stretch>
            <a:fillRect/>
          </a:stretch>
        </p:blipFill>
        <p:spPr bwMode="auto">
          <a:xfrm>
            <a:off x="519389" y="3776987"/>
            <a:ext cx="3920714" cy="2243241"/>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27584" y="71414"/>
            <a:ext cx="7920880" cy="620688"/>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证监会大数据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51</a:t>
            </a:fld>
            <a:endParaRPr lang="en-US" dirty="0"/>
          </a:p>
        </p:txBody>
      </p:sp>
      <p:sp>
        <p:nvSpPr>
          <p:cNvPr id="5" name="Content Placeholder 4"/>
          <p:cNvSpPr>
            <a:spLocks noGrp="1"/>
          </p:cNvSpPr>
          <p:nvPr>
            <p:ph sz="half" idx="1"/>
          </p:nvPr>
        </p:nvSpPr>
        <p:spPr>
          <a:xfrm>
            <a:off x="4905583" y="1188041"/>
            <a:ext cx="3717576" cy="4525963"/>
          </a:xfrm>
        </p:spPr>
        <p:txBody>
          <a:bodyPr>
            <a:noAutofit/>
          </a:bodyPr>
          <a:lstStyle/>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回顾“老鼠仓”的查处过程，在马乐一案中，“大数据”首次介入。深交所此前通过“大数据”查出的可疑账户高达</a:t>
            </a:r>
            <a:r>
              <a:rPr lang="en-US" altLang="zh-CN" sz="1800" dirty="0" smtClean="0">
                <a:solidFill>
                  <a:schemeClr val="tx1"/>
                </a:solidFill>
                <a:latin typeface="微软雅黑" panose="020B0503020204020204" pitchFamily="34" charset="-122"/>
                <a:ea typeface="微软雅黑" panose="020B0503020204020204" pitchFamily="34" charset="-122"/>
              </a:rPr>
              <a:t>300</a:t>
            </a:r>
            <a:r>
              <a:rPr lang="zh-CN" altLang="en-US" sz="1800" dirty="0" smtClean="0">
                <a:solidFill>
                  <a:schemeClr val="tx1"/>
                </a:solidFill>
                <a:latin typeface="微软雅黑" panose="020B0503020204020204" pitchFamily="34" charset="-122"/>
                <a:ea typeface="微软雅黑" panose="020B0503020204020204" pitchFamily="34" charset="-122"/>
              </a:rPr>
              <a:t>个。</a:t>
            </a:r>
          </a:p>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实际上，早在</a:t>
            </a:r>
            <a:r>
              <a:rPr lang="en-US" altLang="zh-CN" sz="1800" dirty="0" smtClean="0">
                <a:solidFill>
                  <a:schemeClr val="tx1"/>
                </a:solidFill>
                <a:latin typeface="微软雅黑" panose="020B0503020204020204" pitchFamily="34" charset="-122"/>
                <a:ea typeface="微软雅黑" panose="020B0503020204020204" pitchFamily="34" charset="-122"/>
              </a:rPr>
              <a:t>2009</a:t>
            </a:r>
            <a:r>
              <a:rPr lang="zh-CN" altLang="en-US" sz="1800" dirty="0" smtClean="0">
                <a:solidFill>
                  <a:schemeClr val="tx1"/>
                </a:solidFill>
                <a:latin typeface="微软雅黑" panose="020B0503020204020204" pitchFamily="34" charset="-122"/>
                <a:ea typeface="微软雅黑" panose="020B0503020204020204" pitchFamily="34" charset="-122"/>
              </a:rPr>
              <a:t>年，上交所曾经有过利用“大数据”设置“捕鼠器”的设想。通过建立相关的模型，设定一定的指标预警，即相关指标达到某个预警点时监控系统会自动报警。</a:t>
            </a:r>
          </a:p>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而此次在马乐案中亮相的深交所的“大数据” 监测系统，更是引起了广泛关注。深交所有几十人的监控室，设置了</a:t>
            </a:r>
            <a:r>
              <a:rPr lang="en-US" altLang="zh-CN" sz="1800" dirty="0" smtClean="0">
                <a:solidFill>
                  <a:schemeClr val="tx1"/>
                </a:solidFill>
                <a:latin typeface="微软雅黑" panose="020B0503020204020204" pitchFamily="34" charset="-122"/>
                <a:ea typeface="微软雅黑" panose="020B0503020204020204" pitchFamily="34" charset="-122"/>
              </a:rPr>
              <a:t>200</a:t>
            </a:r>
            <a:r>
              <a:rPr lang="zh-CN" altLang="en-US" sz="1800" dirty="0" smtClean="0">
                <a:solidFill>
                  <a:schemeClr val="tx1"/>
                </a:solidFill>
                <a:latin typeface="微软雅黑" panose="020B0503020204020204" pitchFamily="34" charset="-122"/>
                <a:ea typeface="微软雅黑" panose="020B0503020204020204" pitchFamily="34" charset="-122"/>
              </a:rPr>
              <a:t>多个指标用于监测估计，一旦出现股价偏离大盘走势，深交所利用大数据查探异动背后是哪些人或机构在参与。</a:t>
            </a:r>
          </a:p>
          <a:p>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83970" name="Picture 2" descr="http://jb.sznews.com/res/1/1161/2014-01/28/A14/res01_attpic_brief.jpg"/>
          <p:cNvPicPr>
            <a:picLocks noChangeAspect="1" noChangeArrowheads="1"/>
          </p:cNvPicPr>
          <p:nvPr/>
        </p:nvPicPr>
        <p:blipFill>
          <a:blip r:embed="rId2" cstate="print"/>
          <a:srcRect/>
          <a:stretch>
            <a:fillRect/>
          </a:stretch>
        </p:blipFill>
        <p:spPr bwMode="auto">
          <a:xfrm>
            <a:off x="155575" y="1278194"/>
            <a:ext cx="4356624" cy="3659566"/>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99592" y="71414"/>
            <a:ext cx="7848872" cy="620688"/>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金融大数据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52</a:t>
            </a:fld>
            <a:endParaRPr lang="en-US" dirty="0"/>
          </a:p>
        </p:txBody>
      </p:sp>
      <p:sp>
        <p:nvSpPr>
          <p:cNvPr id="5" name="Content Placeholder 4"/>
          <p:cNvSpPr>
            <a:spLocks noGrp="1"/>
          </p:cNvSpPr>
          <p:nvPr>
            <p:ph sz="half" idx="1"/>
          </p:nvPr>
        </p:nvSpPr>
        <p:spPr>
          <a:xfrm>
            <a:off x="4932040" y="1196752"/>
            <a:ext cx="3890685" cy="4525963"/>
          </a:xfrm>
        </p:spPr>
        <p:txBody>
          <a:bodyPr>
            <a:noAutofit/>
          </a:bodyPr>
          <a:lstStyle/>
          <a:p>
            <a:pPr>
              <a:lnSpc>
                <a:spcPct val="20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阿里“水文模型”是按小微企业类目、级别等分别统计一个阿里系商户的相关“水文数据”库。</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20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如过往每到某个时点，该店铺销售会进入旺季，销售额就会增长，同时每在这个时段，该客户对外投放的额度就会上升，结合这些水文数据，系统可以判断出该店铺的融资需求；结合该店铺以往资金支用数据及同类店铺资金支用数据，可以判断出该店铺的资金需求额度。</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82946" name="Picture 2" descr="http://jxwdyf.com/UpLoadFiles/image/Product/%E9%98%B2%E6%B1%9B%E6%8C%87%E6%8C%A511.png"/>
          <p:cNvPicPr>
            <a:picLocks noChangeAspect="1" noChangeArrowheads="1"/>
          </p:cNvPicPr>
          <p:nvPr/>
        </p:nvPicPr>
        <p:blipFill>
          <a:blip r:embed="rId2" cstate="print"/>
          <a:srcRect/>
          <a:stretch>
            <a:fillRect/>
          </a:stretch>
        </p:blipFill>
        <p:spPr bwMode="auto">
          <a:xfrm>
            <a:off x="584552" y="1290537"/>
            <a:ext cx="4105648" cy="4389885"/>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金融交易大数据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53</a:t>
            </a:fld>
            <a:endParaRPr lang="en-US" dirty="0"/>
          </a:p>
        </p:txBody>
      </p:sp>
      <p:sp>
        <p:nvSpPr>
          <p:cNvPr id="5" name="Content Placeholder 4"/>
          <p:cNvSpPr>
            <a:spLocks noGrp="1"/>
          </p:cNvSpPr>
          <p:nvPr>
            <p:ph sz="half" idx="1"/>
          </p:nvPr>
        </p:nvSpPr>
        <p:spPr>
          <a:xfrm>
            <a:off x="4944218" y="1084484"/>
            <a:ext cx="4109630" cy="4667632"/>
          </a:xfrm>
        </p:spPr>
        <p:txBody>
          <a:bodyPr>
            <a:noAutofit/>
          </a:bodyPr>
          <a:lstStyle/>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量化交易，程序化交易，高频交易是大数据应用比较多的领域。</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全球</a:t>
            </a:r>
            <a:r>
              <a:rPr lang="en-US" altLang="zh-CN" dirty="0" smtClean="0">
                <a:solidFill>
                  <a:schemeClr val="tx1"/>
                </a:solidFill>
                <a:latin typeface="微软雅黑" panose="020B0503020204020204" pitchFamily="34" charset="-122"/>
                <a:ea typeface="微软雅黑" panose="020B0503020204020204" pitchFamily="34" charset="-122"/>
              </a:rPr>
              <a:t>2/3</a:t>
            </a:r>
            <a:r>
              <a:rPr lang="zh-CN" altLang="en-US" dirty="0" smtClean="0">
                <a:solidFill>
                  <a:schemeClr val="tx1"/>
                </a:solidFill>
                <a:latin typeface="微软雅黑" panose="020B0503020204020204" pitchFamily="34" charset="-122"/>
                <a:ea typeface="微软雅黑" panose="020B0503020204020204" pitchFamily="34" charset="-122"/>
              </a:rPr>
              <a:t>的股票交易量是由高频交易所创造的，参与者总收益每年高达</a:t>
            </a:r>
            <a:r>
              <a:rPr lang="en-US" altLang="zh-CN" dirty="0" smtClean="0">
                <a:solidFill>
                  <a:schemeClr val="tx1"/>
                </a:solidFill>
                <a:latin typeface="微软雅黑" panose="020B0503020204020204" pitchFamily="34" charset="-122"/>
                <a:ea typeface="微软雅黑" panose="020B0503020204020204" pitchFamily="34" charset="-122"/>
              </a:rPr>
              <a:t>80</a:t>
            </a:r>
            <a:r>
              <a:rPr lang="zh-CN" altLang="en-US" dirty="0" smtClean="0">
                <a:solidFill>
                  <a:schemeClr val="tx1"/>
                </a:solidFill>
                <a:latin typeface="微软雅黑" panose="020B0503020204020204" pitchFamily="34" charset="-122"/>
                <a:ea typeface="微软雅黑" panose="020B0503020204020204" pitchFamily="34" charset="-122"/>
              </a:rPr>
              <a:t>亿美元。</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其中，大数据算法被用来作出交易决定。现在，大多数股权交易都是通过大数据算法进行，这些算法越来越多地开始考虑社交媒体网络和新闻网站的信息来在几秒内做出买入和卖出的决定。</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当一个产品可以在多个交易所交易时，会形成不同的定价，在这当中，谁能够最快地捕捉到同一个产品在不同交易所之间的显著价差，谁就能捕捉到瞬间套利机会，技术成为了重要因素</a:t>
            </a:r>
            <a:endParaRPr lang="en-US" dirty="0">
              <a:solidFill>
                <a:schemeClr val="tx1"/>
              </a:solidFill>
              <a:latin typeface="微软雅黑" panose="020B0503020204020204" pitchFamily="34" charset="-122"/>
              <a:ea typeface="微软雅黑" panose="020B0503020204020204" pitchFamily="34" charset="-122"/>
            </a:endParaRPr>
          </a:p>
        </p:txBody>
      </p:sp>
      <p:sp>
        <p:nvSpPr>
          <p:cNvPr id="81922" name="AutoShape 2" descr="http://t10.baidu.com/it/u=3497650260,552172803&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23" name="Picture 3"/>
          <p:cNvPicPr>
            <a:picLocks noChangeAspect="1" noChangeArrowheads="1"/>
          </p:cNvPicPr>
          <p:nvPr/>
        </p:nvPicPr>
        <p:blipFill>
          <a:blip r:embed="rId2" cstate="print"/>
          <a:srcRect b="17741"/>
          <a:stretch>
            <a:fillRect/>
          </a:stretch>
        </p:blipFill>
        <p:spPr bwMode="auto">
          <a:xfrm>
            <a:off x="426033" y="1290541"/>
            <a:ext cx="4276725" cy="2350546"/>
          </a:xfrm>
          <a:prstGeom prst="rect">
            <a:avLst/>
          </a:prstGeom>
          <a:noFill/>
          <a:ln w="9525">
            <a:noFill/>
            <a:miter lim="800000"/>
            <a:headEnd/>
            <a:tailEnd/>
          </a:ln>
        </p:spPr>
      </p:pic>
      <p:pic>
        <p:nvPicPr>
          <p:cNvPr id="81925" name="Picture 5" descr="http://www.zdqh.cn/upfiles/201301251359103233.bmp"/>
          <p:cNvPicPr>
            <a:picLocks noChangeAspect="1" noChangeArrowheads="1"/>
          </p:cNvPicPr>
          <p:nvPr/>
        </p:nvPicPr>
        <p:blipFill>
          <a:blip r:embed="rId3" cstate="print"/>
          <a:srcRect/>
          <a:stretch>
            <a:fillRect/>
          </a:stretch>
        </p:blipFill>
        <p:spPr bwMode="auto">
          <a:xfrm>
            <a:off x="426033" y="3783233"/>
            <a:ext cx="4276725" cy="1857376"/>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制造业大数据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54</a:t>
            </a:fld>
            <a:endParaRPr lang="en-US" dirty="0"/>
          </a:p>
        </p:txBody>
      </p:sp>
      <p:sp>
        <p:nvSpPr>
          <p:cNvPr id="5" name="Content Placeholder 4"/>
          <p:cNvSpPr>
            <a:spLocks noGrp="1"/>
          </p:cNvSpPr>
          <p:nvPr>
            <p:ph sz="half" idx="1"/>
          </p:nvPr>
        </p:nvSpPr>
        <p:spPr>
          <a:xfrm>
            <a:off x="4875110" y="1185776"/>
            <a:ext cx="3717576" cy="4525963"/>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在摩托车生产厂商哈雷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公司位于宾尼法尼亚州约克市新翻新的摩托车制造厂，软件不停的在记录着微小的制造数据，如喷漆室风扇的速度等等。当软件察觉风扇速度、温度、湿度或其它变量脱离规定数值，它就会自动调节机械。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戴维森同时还使用软件，还寻找制约公司每</a:t>
            </a:r>
            <a:r>
              <a:rPr lang="en-US" altLang="zh-CN" dirty="0" smtClean="0">
                <a:solidFill>
                  <a:schemeClr val="tx1"/>
                </a:solidFill>
                <a:latin typeface="微软雅黑" panose="020B0503020204020204" pitchFamily="34" charset="-122"/>
                <a:ea typeface="微软雅黑" panose="020B0503020204020204" pitchFamily="34" charset="-122"/>
              </a:rPr>
              <a:t>86</a:t>
            </a:r>
            <a:r>
              <a:rPr lang="zh-CN" altLang="en-US" dirty="0" smtClean="0">
                <a:solidFill>
                  <a:schemeClr val="tx1"/>
                </a:solidFill>
                <a:latin typeface="微软雅黑" panose="020B0503020204020204" pitchFamily="34" charset="-122"/>
                <a:ea typeface="微软雅黑" panose="020B0503020204020204" pitchFamily="34" charset="-122"/>
              </a:rPr>
              <a:t>秒完成一台摩托车制造工作的瓶颈。最近，这家公司的管理者通过研究数据，认为安装后挡泥板的时间过长。通过调整工厂配置，哈雷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戴维森提高了安装该配件的速度。</a:t>
            </a:r>
            <a:endParaRPr lang="en-US" altLang="zh-CN" dirty="0" smtClean="0">
              <a:solidFill>
                <a:schemeClr val="tx1"/>
              </a:solidFill>
              <a:latin typeface="微软雅黑" panose="020B0503020204020204" pitchFamily="34" charset="-122"/>
              <a:ea typeface="微软雅黑" panose="020B0503020204020204" pitchFamily="34" charset="-122"/>
            </a:endParaRPr>
          </a:p>
          <a:p>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美国一些纺织及化工生产商，根据从不同的百货公司</a:t>
            </a:r>
            <a:r>
              <a:rPr lang="en-US" altLang="zh-CN" dirty="0" smtClean="0">
                <a:solidFill>
                  <a:schemeClr val="tx1"/>
                </a:solidFill>
                <a:latin typeface="微软雅黑" panose="020B0503020204020204" pitchFamily="34" charset="-122"/>
                <a:ea typeface="微软雅黑" panose="020B0503020204020204" pitchFamily="34" charset="-122"/>
              </a:rPr>
              <a:t>POS</a:t>
            </a:r>
            <a:r>
              <a:rPr lang="zh-CN" altLang="en-US" dirty="0" smtClean="0">
                <a:solidFill>
                  <a:schemeClr val="tx1"/>
                </a:solidFill>
                <a:latin typeface="微软雅黑" panose="020B0503020204020204" pitchFamily="34" charset="-122"/>
                <a:ea typeface="微软雅黑" panose="020B0503020204020204" pitchFamily="34" charset="-122"/>
              </a:rPr>
              <a:t>机上收集的产品销售速度信息，将原来的</a:t>
            </a:r>
            <a:r>
              <a:rPr lang="en-US" altLang="zh-CN" dirty="0" smtClean="0">
                <a:solidFill>
                  <a:schemeClr val="tx1"/>
                </a:solidFill>
                <a:latin typeface="微软雅黑" panose="020B0503020204020204" pitchFamily="34" charset="-122"/>
                <a:ea typeface="微软雅黑" panose="020B0503020204020204" pitchFamily="34" charset="-122"/>
              </a:rPr>
              <a:t>18</a:t>
            </a:r>
            <a:r>
              <a:rPr lang="zh-CN" altLang="en-US" dirty="0" smtClean="0">
                <a:solidFill>
                  <a:schemeClr val="tx1"/>
                </a:solidFill>
                <a:latin typeface="微软雅黑" panose="020B0503020204020204" pitchFamily="34" charset="-122"/>
                <a:ea typeface="微软雅黑" panose="020B0503020204020204" pitchFamily="34" charset="-122"/>
              </a:rPr>
              <a:t>周送货速度减少到</a:t>
            </a:r>
            <a:r>
              <a:rPr lang="en-US" altLang="zh-CN" dirty="0" smtClean="0">
                <a:solidFill>
                  <a:schemeClr val="tx1"/>
                </a:solidFill>
                <a:latin typeface="微软雅黑" panose="020B0503020204020204" pitchFamily="34" charset="-122"/>
                <a:ea typeface="微软雅黑" panose="020B0503020204020204" pitchFamily="34" charset="-122"/>
              </a:rPr>
              <a:t>3</a:t>
            </a:r>
            <a:r>
              <a:rPr lang="zh-CN" altLang="en-US" dirty="0" smtClean="0">
                <a:solidFill>
                  <a:schemeClr val="tx1"/>
                </a:solidFill>
                <a:latin typeface="微软雅黑" panose="020B0503020204020204" pitchFamily="34" charset="-122"/>
                <a:ea typeface="微软雅黑" panose="020B0503020204020204" pitchFamily="34" charset="-122"/>
              </a:rPr>
              <a:t>周，这对百货公司分销商来说，能以更快的速度拿到货物，减少仓储。对生产商来说，积攒的材料仓储也能减少很多。</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39938" name="Picture 2" descr="http://image.tianjimedia.com/uploadImages/2013/136/7398GJ5MG66W.jpg"/>
          <p:cNvPicPr>
            <a:picLocks noChangeAspect="1" noChangeArrowheads="1"/>
          </p:cNvPicPr>
          <p:nvPr/>
        </p:nvPicPr>
        <p:blipFill>
          <a:blip r:embed="rId2" cstate="print"/>
          <a:srcRect b="13666"/>
          <a:stretch>
            <a:fillRect/>
          </a:stretch>
        </p:blipFill>
        <p:spPr bwMode="auto">
          <a:xfrm>
            <a:off x="656627" y="1342052"/>
            <a:ext cx="3656965" cy="2106706"/>
          </a:xfrm>
          <a:prstGeom prst="rect">
            <a:avLst/>
          </a:prstGeom>
          <a:noFill/>
        </p:spPr>
      </p:pic>
      <p:pic>
        <p:nvPicPr>
          <p:cNvPr id="39940" name="Picture 4" descr="http://photocdn.sohu.com/20131015/Img388198280.jpg"/>
          <p:cNvPicPr>
            <a:picLocks noChangeAspect="1" noChangeArrowheads="1"/>
          </p:cNvPicPr>
          <p:nvPr/>
        </p:nvPicPr>
        <p:blipFill>
          <a:blip r:embed="rId3" cstate="print"/>
          <a:srcRect/>
          <a:stretch>
            <a:fillRect/>
          </a:stretch>
        </p:blipFill>
        <p:spPr bwMode="auto">
          <a:xfrm>
            <a:off x="656626" y="3701712"/>
            <a:ext cx="3656965" cy="2371008"/>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B30654-5188-CD46-A185-958418294383}" type="slidenum">
              <a:rPr lang="en-US" smtClean="0"/>
              <a:pPr/>
              <a:t>55</a:t>
            </a:fld>
            <a:endParaRPr lang="en-US" dirty="0"/>
          </a:p>
        </p:txBody>
      </p:sp>
      <p:sp>
        <p:nvSpPr>
          <p:cNvPr id="5" name="Content Placeholder 4"/>
          <p:cNvSpPr>
            <a:spLocks noGrp="1"/>
          </p:cNvSpPr>
          <p:nvPr>
            <p:ph sz="half" idx="1"/>
          </p:nvPr>
        </p:nvSpPr>
        <p:spPr>
          <a:xfrm>
            <a:off x="4648003" y="1239022"/>
            <a:ext cx="3717576" cy="4525963"/>
          </a:xfrm>
        </p:spPr>
        <p:txBody>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谷歌基于每天来自全球的</a:t>
            </a:r>
            <a:r>
              <a:rPr lang="en-US" altLang="zh-CN" dirty="0" smtClean="0">
                <a:solidFill>
                  <a:schemeClr val="tx1"/>
                </a:solidFill>
                <a:latin typeface="微软雅黑" panose="020B0503020204020204" pitchFamily="34" charset="-122"/>
                <a:ea typeface="微软雅黑" panose="020B0503020204020204" pitchFamily="34" charset="-122"/>
              </a:rPr>
              <a:t>30 </a:t>
            </a:r>
            <a:r>
              <a:rPr lang="zh-CN" altLang="en-US" dirty="0" smtClean="0">
                <a:solidFill>
                  <a:schemeClr val="tx1"/>
                </a:solidFill>
                <a:latin typeface="微软雅黑" panose="020B0503020204020204" pitchFamily="34" charset="-122"/>
                <a:ea typeface="微软雅黑" panose="020B0503020204020204" pitchFamily="34" charset="-122"/>
              </a:rPr>
              <a:t>多亿条搜索指令设立了一个系统，这个系统在</a:t>
            </a:r>
            <a:r>
              <a:rPr lang="en-US" altLang="zh-CN" dirty="0" smtClean="0">
                <a:solidFill>
                  <a:schemeClr val="tx1"/>
                </a:solidFill>
                <a:latin typeface="微软雅黑" panose="020B0503020204020204" pitchFamily="34" charset="-122"/>
                <a:ea typeface="微软雅黑" panose="020B0503020204020204" pitchFamily="34" charset="-122"/>
              </a:rPr>
              <a:t>2009 </a:t>
            </a:r>
            <a:r>
              <a:rPr lang="zh-CN" altLang="en-US" dirty="0" smtClean="0">
                <a:solidFill>
                  <a:schemeClr val="tx1"/>
                </a:solidFill>
                <a:latin typeface="微软雅黑" panose="020B0503020204020204" pitchFamily="34" charset="-122"/>
                <a:ea typeface="微软雅黑" panose="020B0503020204020204" pitchFamily="34" charset="-122"/>
              </a:rPr>
              <a:t>年甲流爆发之前就开始对美国各地区进行“流感预报”，并推出了“谷歌流感趋势”服务。</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谷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dirty="0" smtClean="0">
                <a:solidFill>
                  <a:schemeClr val="tx1"/>
                </a:solidFill>
                <a:latin typeface="微软雅黑" panose="020B0503020204020204" pitchFamily="34" charset="-122"/>
                <a:ea typeface="微软雅黑" panose="020B0503020204020204" pitchFamily="34" charset="-122"/>
              </a:rPr>
              <a:t>97%</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这也就表示，谷歌公司能做出与疾控部门同样准确的传染源位置判断，并且在时间上提前了一到两周。”</a:t>
            </a:r>
            <a:endParaRPr lang="en-US" dirty="0">
              <a:solidFill>
                <a:schemeClr val="tx1"/>
              </a:solidFill>
              <a:latin typeface="微软雅黑" panose="020B0503020204020204" pitchFamily="34" charset="-122"/>
              <a:ea typeface="微软雅黑" panose="020B0503020204020204" pitchFamily="34" charset="-122"/>
            </a:endParaRPr>
          </a:p>
        </p:txBody>
      </p:sp>
      <p:sp>
        <p:nvSpPr>
          <p:cNvPr id="37890" name="AutoShape 2" descr="http://t11.baidu.com/it/u=387125758,2343873354&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7891" name="Picture 3"/>
          <p:cNvPicPr>
            <a:picLocks noChangeAspect="1" noChangeArrowheads="1"/>
          </p:cNvPicPr>
          <p:nvPr/>
        </p:nvPicPr>
        <p:blipFill>
          <a:blip r:embed="rId2" cstate="print"/>
          <a:srcRect/>
          <a:stretch>
            <a:fillRect/>
          </a:stretch>
        </p:blipFill>
        <p:spPr bwMode="auto">
          <a:xfrm>
            <a:off x="605450" y="1187506"/>
            <a:ext cx="3827400" cy="2523560"/>
          </a:xfrm>
          <a:prstGeom prst="rect">
            <a:avLst/>
          </a:prstGeom>
          <a:noFill/>
          <a:ln w="9525">
            <a:noFill/>
            <a:miter lim="800000"/>
            <a:headEnd/>
            <a:tailEnd/>
          </a:ln>
        </p:spPr>
      </p:pic>
      <p:pic>
        <p:nvPicPr>
          <p:cNvPr id="37893" name="Picture 5" descr="http://c.hiphotos.bdimg.com/album/w%3D2048/sign=fb31bf27838ba61edfeecf2f750c960a/0ff41bd5ad6eddc41bde0d1638dbb6fd52663325.jpg"/>
          <p:cNvPicPr>
            <a:picLocks noChangeAspect="1" noChangeArrowheads="1"/>
          </p:cNvPicPr>
          <p:nvPr/>
        </p:nvPicPr>
        <p:blipFill>
          <a:blip r:embed="rId3" cstate="print"/>
          <a:srcRect/>
          <a:stretch>
            <a:fillRect/>
          </a:stretch>
        </p:blipFill>
        <p:spPr bwMode="auto">
          <a:xfrm>
            <a:off x="622850" y="3926219"/>
            <a:ext cx="3810000" cy="1591240"/>
          </a:xfrm>
          <a:prstGeom prst="rect">
            <a:avLst/>
          </a:prstGeom>
          <a:noFill/>
        </p:spPr>
      </p:pic>
      <p:sp>
        <p:nvSpPr>
          <p:cNvPr id="9" name="Title 1"/>
          <p:cNvSpPr txBox="1">
            <a:spLocks/>
          </p:cNvSpPr>
          <p:nvPr/>
        </p:nvSpPr>
        <p:spPr>
          <a:xfrm>
            <a:off x="872119" y="38424"/>
            <a:ext cx="7544977" cy="6731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000" b="1" kern="1200" cap="all">
                <a:solidFill>
                  <a:schemeClr val="tx1">
                    <a:lumMod val="85000"/>
                    <a:lumOff val="15000"/>
                  </a:schemeClr>
                </a:solidFill>
                <a:latin typeface="黑体"/>
                <a:ea typeface="黑体"/>
                <a:cs typeface="黑体"/>
              </a:defRPr>
            </a:lvl1pPr>
          </a:lstStyle>
          <a:p>
            <a:r>
              <a:rPr lang="zh-CN" altLang="en-US" sz="2400" kern="0" dirty="0">
                <a:solidFill>
                  <a:schemeClr val="tx1">
                    <a:lumMod val="65000"/>
                    <a:lumOff val="35000"/>
                  </a:schemeClr>
                </a:solidFill>
                <a:latin typeface="黑体" pitchFamily="49" charset="-122"/>
                <a:ea typeface="黑体" pitchFamily="49" charset="-122"/>
                <a:cs typeface="+mj-cs"/>
              </a:rPr>
              <a:t>医疗</a:t>
            </a:r>
            <a:r>
              <a:rPr lang="zh-CN" altLang="en-US" sz="2400" kern="0" dirty="0" smtClean="0">
                <a:solidFill>
                  <a:schemeClr val="tx1">
                    <a:lumMod val="65000"/>
                    <a:lumOff val="35000"/>
                  </a:schemeClr>
                </a:solidFill>
                <a:latin typeface="黑体" pitchFamily="49" charset="-122"/>
                <a:ea typeface="黑体" pitchFamily="49" charset="-122"/>
                <a:cs typeface="+mj-cs"/>
              </a:rPr>
              <a:t>大数据</a:t>
            </a:r>
            <a:endParaRPr lang="en-US" altLang="en-US" sz="2400" kern="0" dirty="0" smtClean="0">
              <a:solidFill>
                <a:schemeClr val="tx1">
                  <a:lumMod val="65000"/>
                  <a:lumOff val="35000"/>
                </a:schemeClr>
              </a:solidFill>
              <a:latin typeface="黑体" pitchFamily="49" charset="-122"/>
              <a:ea typeface="黑体" pitchFamily="49" charset="-122"/>
              <a:cs typeface="+mj-cs"/>
            </a:endParaRPr>
          </a:p>
        </p:txBody>
      </p:sp>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能源大数据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56</a:t>
            </a:fld>
            <a:endParaRPr lang="en-US" dirty="0"/>
          </a:p>
        </p:txBody>
      </p:sp>
      <p:sp>
        <p:nvSpPr>
          <p:cNvPr id="5" name="Content Placeholder 4"/>
          <p:cNvSpPr>
            <a:spLocks noGrp="1"/>
          </p:cNvSpPr>
          <p:nvPr>
            <p:ph sz="half" idx="1"/>
          </p:nvPr>
        </p:nvSpPr>
        <p:spPr>
          <a:xfrm>
            <a:off x="4648003" y="1278195"/>
            <a:ext cx="3717576" cy="4834522"/>
          </a:xfrm>
        </p:spPr>
        <p:txBody>
          <a:bodyPr>
            <a:normAutofit lnSpcReduction="10000"/>
          </a:bodyPr>
          <a:lstStyle/>
          <a:p>
            <a:r>
              <a:rPr lang="en-US" altLang="zh-CN" dirty="0" smtClean="0">
                <a:solidFill>
                  <a:schemeClr val="tx1"/>
                </a:solidFill>
              </a:rPr>
              <a:t>	</a:t>
            </a:r>
            <a:r>
              <a:rPr lang="zh-CN" altLang="en-US" dirty="0" smtClean="0">
                <a:solidFill>
                  <a:schemeClr val="tx1"/>
                </a:solidFill>
              </a:rPr>
              <a:t>国际大石油公司一直都非常重视数据管理。如雪佛龙公司将</a:t>
            </a:r>
            <a:r>
              <a:rPr lang="en-US" altLang="zh-CN" dirty="0" smtClean="0">
                <a:solidFill>
                  <a:schemeClr val="tx1"/>
                </a:solidFill>
              </a:rPr>
              <a:t>5</a:t>
            </a:r>
            <a:r>
              <a:rPr lang="zh-CN" altLang="en-US" dirty="0" smtClean="0">
                <a:solidFill>
                  <a:schemeClr val="tx1"/>
                </a:solidFill>
              </a:rPr>
              <a:t>万台桌面系统与</a:t>
            </a:r>
            <a:r>
              <a:rPr lang="en-US" altLang="zh-CN" dirty="0" smtClean="0">
                <a:solidFill>
                  <a:schemeClr val="tx1"/>
                </a:solidFill>
              </a:rPr>
              <a:t>1800</a:t>
            </a:r>
            <a:r>
              <a:rPr lang="zh-CN" altLang="en-US" dirty="0" smtClean="0">
                <a:solidFill>
                  <a:schemeClr val="tx1"/>
                </a:solidFill>
              </a:rPr>
              <a:t>个公司站点连接，消除炼油、销售与运输“下游系统”中的重复流程和系统，每年节省</a:t>
            </a:r>
            <a:r>
              <a:rPr lang="en-US" altLang="zh-CN" dirty="0" smtClean="0">
                <a:solidFill>
                  <a:schemeClr val="tx1"/>
                </a:solidFill>
              </a:rPr>
              <a:t>5000</a:t>
            </a:r>
            <a:r>
              <a:rPr lang="zh-CN" altLang="en-US" dirty="0" smtClean="0">
                <a:solidFill>
                  <a:schemeClr val="tx1"/>
                </a:solidFill>
              </a:rPr>
              <a:t>万美元，过去</a:t>
            </a:r>
            <a:r>
              <a:rPr lang="en-US" altLang="zh-CN" dirty="0" smtClean="0">
                <a:solidFill>
                  <a:schemeClr val="tx1"/>
                </a:solidFill>
              </a:rPr>
              <a:t>4</a:t>
            </a:r>
            <a:r>
              <a:rPr lang="zh-CN" altLang="en-US" dirty="0" smtClean="0">
                <a:solidFill>
                  <a:schemeClr val="tx1"/>
                </a:solidFill>
              </a:rPr>
              <a:t>年已获得了净现值约为</a:t>
            </a:r>
            <a:r>
              <a:rPr lang="en-US" altLang="zh-CN" dirty="0" smtClean="0">
                <a:solidFill>
                  <a:schemeClr val="tx1"/>
                </a:solidFill>
              </a:rPr>
              <a:t>2</a:t>
            </a:r>
            <a:r>
              <a:rPr lang="zh-CN" altLang="en-US" dirty="0" smtClean="0">
                <a:solidFill>
                  <a:schemeClr val="tx1"/>
                </a:solidFill>
              </a:rPr>
              <a:t>亿美元的回报。</a:t>
            </a:r>
            <a:endParaRPr lang="en-US" altLang="zh-CN" dirty="0" smtClean="0">
              <a:solidFill>
                <a:schemeClr val="tx1"/>
              </a:solidFill>
            </a:endParaRPr>
          </a:p>
          <a:p>
            <a:r>
              <a:rPr lang="en-US" altLang="zh-CN" dirty="0" smtClean="0">
                <a:solidFill>
                  <a:schemeClr val="tx1"/>
                </a:solidFill>
              </a:rPr>
              <a:t>	</a:t>
            </a:r>
            <a:r>
              <a:rPr lang="zh-CN" altLang="en-US" dirty="0" smtClean="0">
                <a:solidFill>
                  <a:schemeClr val="tx1"/>
                </a:solidFill>
              </a:rPr>
              <a:t>准确预测太阳能和风能需要分析大量数据，包括风速、云层等气象数据。丹麦风轮机制造商维斯塔斯</a:t>
            </a:r>
            <a:r>
              <a:rPr lang="en-US" altLang="zh-CN" dirty="0" smtClean="0">
                <a:solidFill>
                  <a:schemeClr val="tx1"/>
                </a:solidFill>
              </a:rPr>
              <a:t>( </a:t>
            </a:r>
            <a:r>
              <a:rPr lang="en-US" altLang="zh-CN" dirty="0" err="1" smtClean="0">
                <a:solidFill>
                  <a:schemeClr val="tx1"/>
                </a:solidFill>
              </a:rPr>
              <a:t>Vestas</a:t>
            </a:r>
            <a:r>
              <a:rPr lang="en-US" altLang="zh-CN" dirty="0" smtClean="0">
                <a:solidFill>
                  <a:schemeClr val="tx1"/>
                </a:solidFill>
              </a:rPr>
              <a:t> Wind Systems)</a:t>
            </a:r>
            <a:r>
              <a:rPr lang="zh-CN" altLang="en-US" dirty="0" smtClean="0">
                <a:solidFill>
                  <a:schemeClr val="tx1"/>
                </a:solidFill>
              </a:rPr>
              <a:t>，通过在世界上最大的超级计算机上部署</a:t>
            </a:r>
            <a:r>
              <a:rPr lang="en-US" altLang="zh-CN" dirty="0" smtClean="0">
                <a:solidFill>
                  <a:schemeClr val="tx1"/>
                </a:solidFill>
              </a:rPr>
              <a:t>IBM</a:t>
            </a:r>
            <a:r>
              <a:rPr lang="zh-CN" altLang="en-US" dirty="0" smtClean="0">
                <a:solidFill>
                  <a:schemeClr val="tx1"/>
                </a:solidFill>
              </a:rPr>
              <a:t>大数据解决方案，得以通过分析包括</a:t>
            </a:r>
            <a:r>
              <a:rPr lang="en-US" altLang="zh-CN" dirty="0" smtClean="0">
                <a:solidFill>
                  <a:schemeClr val="tx1"/>
                </a:solidFill>
              </a:rPr>
              <a:t>PB</a:t>
            </a:r>
            <a:r>
              <a:rPr lang="zh-CN" altLang="en-US" dirty="0" smtClean="0">
                <a:solidFill>
                  <a:schemeClr val="tx1"/>
                </a:solidFill>
              </a:rPr>
              <a:t>量级气象报告＼潮汐相位、地理空间、卫星图像等结构化及非结构化的海量数据，优化风力涡轮机布局，有效提高风力涡轮机的性能，为客户提供精确和优化的风力涡轮机配置方案不但帮助客户降低每千瓦时的成本，并且提高了客户投资回报估计的准确度，同时它将业务用户请求的响应时间从几星期缩短到几小时。</a:t>
            </a:r>
            <a:endParaRPr lang="en-US" dirty="0">
              <a:solidFill>
                <a:schemeClr val="tx1"/>
              </a:solidFill>
            </a:endParaRPr>
          </a:p>
        </p:txBody>
      </p:sp>
      <p:pic>
        <p:nvPicPr>
          <p:cNvPr id="14337" name="Picture 1"/>
          <p:cNvPicPr>
            <a:picLocks noChangeAspect="1" noChangeArrowheads="1"/>
          </p:cNvPicPr>
          <p:nvPr/>
        </p:nvPicPr>
        <p:blipFill>
          <a:blip r:embed="rId2" cstate="print"/>
          <a:srcRect/>
          <a:stretch>
            <a:fillRect/>
          </a:stretch>
        </p:blipFill>
        <p:spPr bwMode="auto">
          <a:xfrm>
            <a:off x="820602" y="1643955"/>
            <a:ext cx="3213515" cy="3423924"/>
          </a:xfrm>
          <a:prstGeom prst="rect">
            <a:avLst/>
          </a:prstGeom>
          <a:noFill/>
          <a:ln w="9525">
            <a:noFill/>
            <a:miter lim="800000"/>
            <a:headEnd/>
            <a:tailEnd/>
          </a:ln>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交通大数据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57</a:t>
            </a:fld>
            <a:endParaRPr lang="en-US" dirty="0"/>
          </a:p>
        </p:txBody>
      </p:sp>
      <p:sp>
        <p:nvSpPr>
          <p:cNvPr id="5" name="Content Placeholder 4"/>
          <p:cNvSpPr>
            <a:spLocks noGrp="1"/>
          </p:cNvSpPr>
          <p:nvPr>
            <p:ph sz="half" idx="1"/>
          </p:nvPr>
        </p:nvSpPr>
        <p:spPr>
          <a:xfrm>
            <a:off x="4982856" y="1133340"/>
            <a:ext cx="3645990" cy="4767005"/>
          </a:xfrm>
        </p:spPr>
        <p:txBody>
          <a:bodyPr>
            <a:normAutofit lnSpcReduction="10000"/>
          </a:bodyPr>
          <a:lstStyle/>
          <a:p>
            <a:pPr>
              <a:lnSpc>
                <a:spcPct val="150000"/>
              </a:lnSpc>
            </a:pPr>
            <a:r>
              <a:rPr lang="en-US" altLang="zh-CN" sz="1800" dirty="0" smtClean="0">
                <a:solidFill>
                  <a:schemeClr val="tx1"/>
                </a:solidFill>
                <a:latin typeface="微软雅黑" panose="020B0503020204020204" pitchFamily="34" charset="-122"/>
                <a:ea typeface="微软雅黑" panose="020B0503020204020204" pitchFamily="34" charset="-122"/>
              </a:rPr>
              <a:t>	UPS</a:t>
            </a:r>
            <a:r>
              <a:rPr lang="zh-CN" altLang="en-US" sz="1800" dirty="0" smtClean="0">
                <a:solidFill>
                  <a:schemeClr val="tx1"/>
                </a:solidFill>
                <a:latin typeface="微软雅黑" panose="020B0503020204020204" pitchFamily="34" charset="-122"/>
                <a:ea typeface="微软雅黑" panose="020B0503020204020204" pitchFamily="34" charset="-122"/>
              </a:rPr>
              <a:t>最新的大数据来源是安装在公司</a:t>
            </a:r>
            <a:r>
              <a:rPr lang="en-US" altLang="zh-CN" sz="1800" dirty="0" smtClean="0">
                <a:solidFill>
                  <a:schemeClr val="tx1"/>
                </a:solidFill>
                <a:latin typeface="微软雅黑" panose="020B0503020204020204" pitchFamily="34" charset="-122"/>
                <a:ea typeface="微软雅黑" panose="020B0503020204020204" pitchFamily="34" charset="-122"/>
              </a:rPr>
              <a:t>4.6</a:t>
            </a:r>
            <a:r>
              <a:rPr lang="zh-CN" altLang="en-US" sz="1800" dirty="0" smtClean="0">
                <a:solidFill>
                  <a:schemeClr val="tx1"/>
                </a:solidFill>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大量的在线地图数据和优化算法，最终能帮助</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实时地调配驾驶员的收货和配送路线。该系统为</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减少了</a:t>
            </a:r>
            <a:r>
              <a:rPr lang="en-US" altLang="zh-CN" sz="1800" dirty="0" smtClean="0">
                <a:solidFill>
                  <a:schemeClr val="tx1"/>
                </a:solidFill>
                <a:latin typeface="微软雅黑" panose="020B0503020204020204" pitchFamily="34" charset="-122"/>
                <a:ea typeface="微软雅黑" panose="020B0503020204020204" pitchFamily="34" charset="-122"/>
              </a:rPr>
              <a:t>8500</a:t>
            </a:r>
            <a:r>
              <a:rPr lang="zh-CN" altLang="en-US" sz="1800" dirty="0" smtClean="0">
                <a:solidFill>
                  <a:schemeClr val="tx1"/>
                </a:solidFill>
                <a:latin typeface="微软雅黑" panose="020B0503020204020204" pitchFamily="34" charset="-122"/>
                <a:ea typeface="微软雅黑" panose="020B0503020204020204" pitchFamily="34" charset="-122"/>
              </a:rPr>
              <a:t>万英里的物流里程，由此节约了</a:t>
            </a:r>
            <a:r>
              <a:rPr lang="en-US" altLang="zh-CN" sz="1800" dirty="0" smtClean="0">
                <a:solidFill>
                  <a:schemeClr val="tx1"/>
                </a:solidFill>
                <a:latin typeface="微软雅黑" panose="020B0503020204020204" pitchFamily="34" charset="-122"/>
                <a:ea typeface="微软雅黑" panose="020B0503020204020204" pitchFamily="34" charset="-122"/>
              </a:rPr>
              <a:t>840</a:t>
            </a:r>
            <a:r>
              <a:rPr lang="zh-CN" altLang="en-US" sz="1800" dirty="0" smtClean="0">
                <a:solidFill>
                  <a:schemeClr val="tx1"/>
                </a:solidFill>
                <a:latin typeface="微软雅黑" panose="020B0503020204020204" pitchFamily="34" charset="-122"/>
                <a:ea typeface="微软雅黑" panose="020B0503020204020204" pitchFamily="34" charset="-122"/>
              </a:rPr>
              <a:t>万加仑的汽油。</a:t>
            </a:r>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12290" name="Picture 2" descr="http://z1.dfcfw.com/2013/6/26/2013062613020862210313.jpg"/>
          <p:cNvPicPr>
            <a:picLocks noChangeAspect="1" noChangeArrowheads="1"/>
          </p:cNvPicPr>
          <p:nvPr/>
        </p:nvPicPr>
        <p:blipFill>
          <a:blip r:embed="rId2" cstate="print"/>
          <a:srcRect/>
          <a:stretch>
            <a:fillRect/>
          </a:stretch>
        </p:blipFill>
        <p:spPr bwMode="auto">
          <a:xfrm>
            <a:off x="589703" y="1161753"/>
            <a:ext cx="3915276" cy="2211406"/>
          </a:xfrm>
          <a:prstGeom prst="rect">
            <a:avLst/>
          </a:prstGeom>
          <a:noFill/>
        </p:spPr>
      </p:pic>
      <p:sp>
        <p:nvSpPr>
          <p:cNvPr id="12292" name="AutoShape 4"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294" name="AutoShape 6"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95" name="Picture 7"/>
          <p:cNvPicPr>
            <a:picLocks noChangeAspect="1" noChangeArrowheads="1"/>
          </p:cNvPicPr>
          <p:nvPr/>
        </p:nvPicPr>
        <p:blipFill>
          <a:blip r:embed="rId3" cstate="print"/>
          <a:srcRect/>
          <a:stretch>
            <a:fillRect/>
          </a:stretch>
        </p:blipFill>
        <p:spPr bwMode="auto">
          <a:xfrm>
            <a:off x="682580" y="3533301"/>
            <a:ext cx="3822399" cy="2302650"/>
          </a:xfrm>
          <a:prstGeom prst="rect">
            <a:avLst/>
          </a:prstGeom>
          <a:noFill/>
          <a:ln w="9525">
            <a:noFill/>
            <a:miter lim="800000"/>
            <a:headEnd/>
            <a:tailEnd/>
          </a:ln>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a:solidFill>
                  <a:schemeClr val="tx1">
                    <a:lumMod val="65000"/>
                    <a:lumOff val="35000"/>
                  </a:schemeClr>
                </a:solidFill>
                <a:latin typeface="黑体" pitchFamily="49" charset="-122"/>
                <a:ea typeface="黑体" pitchFamily="49" charset="-122"/>
                <a:cs typeface="+mj-cs"/>
              </a:rPr>
              <a:t>公安</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58</a:t>
            </a:fld>
            <a:endParaRPr lang="en-US" dirty="0"/>
          </a:p>
        </p:txBody>
      </p:sp>
      <p:sp>
        <p:nvSpPr>
          <p:cNvPr id="5" name="Content Placeholder 4"/>
          <p:cNvSpPr>
            <a:spLocks noGrp="1"/>
          </p:cNvSpPr>
          <p:nvPr>
            <p:ph sz="half" idx="1"/>
          </p:nvPr>
        </p:nvSpPr>
        <p:spPr>
          <a:xfrm>
            <a:off x="4866946" y="1354931"/>
            <a:ext cx="3717576" cy="4525963"/>
          </a:xfrm>
        </p:spPr>
        <p:txBody>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大数据挖掘技术的底层技术最早是英国军情六处研发用来追踪恐怖分子的技术。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中国大数据的概念其实源于最早公安部抓法轮功分子。</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大数据筛选犯罪团伙，与锁定的罪犯乘坐同一班列车，住同一酒店的两个人可能是同伙，过去，刑侦人员要证明这一点，需要通过把不同线索拼凑起来排查疑犯。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通过对越来越多数据的挖掘分析，某一片区域的犯罪率以及犯罪模式都将清晰可见。大数据可以帮助警方定位最易受到不法分子侵扰的区域，创建一张犯罪高发地区热点图和时间表。不但有利于警方精准分配警力，预防打击犯罪，也能帮助市民了解情况，提高警惕。</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11266" name="Picture 2" descr="http://image.tianjimedia.com/uploadImages/2013/255/19NK0V9FE96H.jpg"/>
          <p:cNvPicPr>
            <a:picLocks noChangeAspect="1" noChangeArrowheads="1"/>
          </p:cNvPicPr>
          <p:nvPr/>
        </p:nvPicPr>
        <p:blipFill>
          <a:blip r:embed="rId2" cstate="print"/>
          <a:srcRect b="17229"/>
          <a:stretch>
            <a:fillRect/>
          </a:stretch>
        </p:blipFill>
        <p:spPr bwMode="auto">
          <a:xfrm>
            <a:off x="563187" y="1354932"/>
            <a:ext cx="4005244" cy="2393575"/>
          </a:xfrm>
          <a:prstGeom prst="rect">
            <a:avLst/>
          </a:prstGeom>
          <a:noFill/>
        </p:spPr>
      </p:pic>
      <p:pic>
        <p:nvPicPr>
          <p:cNvPr id="11268" name="Picture 4" descr="http://pic4.nipic.com/20091117/704257_163325077732_2.jpg"/>
          <p:cNvPicPr>
            <a:picLocks noChangeAspect="1" noChangeArrowheads="1"/>
          </p:cNvPicPr>
          <p:nvPr/>
        </p:nvPicPr>
        <p:blipFill>
          <a:blip r:embed="rId3" cstate="print"/>
          <a:srcRect b="21904"/>
          <a:stretch>
            <a:fillRect/>
          </a:stretch>
        </p:blipFill>
        <p:spPr bwMode="auto">
          <a:xfrm>
            <a:off x="601824" y="3649088"/>
            <a:ext cx="4005244" cy="2211558"/>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cstate="print"/>
          <a:srcRect t="13301" b="13302"/>
          <a:stretch>
            <a:fillRect/>
          </a:stretch>
        </p:blipFill>
        <p:spPr bwMode="auto">
          <a:xfrm>
            <a:off x="-9526" y="1052736"/>
            <a:ext cx="9153526" cy="5040560"/>
          </a:xfrm>
          <a:prstGeom prst="rect">
            <a:avLst/>
          </a:prstGeom>
          <a:noFill/>
          <a:ln w="9525">
            <a:noFill/>
            <a:miter lim="800000"/>
            <a:headEnd/>
            <a:tailEnd/>
          </a:ln>
          <a:effectLst/>
        </p:spPr>
      </p:pic>
      <p:sp>
        <p:nvSpPr>
          <p:cNvPr id="55" name="Title 1"/>
          <p:cNvSpPr txBox="1">
            <a:spLocks/>
          </p:cNvSpPr>
          <p:nvPr/>
        </p:nvSpPr>
        <p:spPr bwMode="auto">
          <a:xfrm>
            <a:off x="971600" y="188640"/>
            <a:ext cx="8172400" cy="498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文化传媒大数据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59</a:t>
            </a:fld>
            <a:endParaRPr lang="en-US" dirty="0"/>
          </a:p>
        </p:txBody>
      </p:sp>
      <p:sp>
        <p:nvSpPr>
          <p:cNvPr id="5" name="Content Placeholder 4"/>
          <p:cNvSpPr>
            <a:spLocks noGrp="1"/>
          </p:cNvSpPr>
          <p:nvPr>
            <p:ph sz="half" idx="1"/>
          </p:nvPr>
        </p:nvSpPr>
        <p:spPr>
          <a:xfrm>
            <a:off x="4415276" y="1149550"/>
            <a:ext cx="4104852" cy="4959276"/>
          </a:xfrm>
        </p:spPr>
        <p:txBody>
          <a:bodyPr>
            <a:normAutofit fontScale="92500" lnSpcReduction="10000"/>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与传统电视剧有别，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是一部根据“大数据”制作的作品。制作方</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是美国最具影响力的影视网站之一，在美国本土有约</a:t>
            </a:r>
            <a:r>
              <a:rPr lang="en-US" altLang="zh-CN" dirty="0" smtClean="0">
                <a:solidFill>
                  <a:schemeClr val="tx1"/>
                </a:solidFill>
                <a:latin typeface="微软雅黑" panose="020B0503020204020204" pitchFamily="34" charset="-122"/>
                <a:ea typeface="微软雅黑" panose="020B0503020204020204" pitchFamily="34" charset="-122"/>
              </a:rPr>
              <a:t>2900</a:t>
            </a:r>
            <a:r>
              <a:rPr lang="zh-CN" altLang="en-US" dirty="0" smtClean="0">
                <a:solidFill>
                  <a:schemeClr val="tx1"/>
                </a:solidFill>
                <a:latin typeface="微软雅黑" panose="020B0503020204020204" pitchFamily="34" charset="-122"/>
                <a:ea typeface="微软雅黑" panose="020B0503020204020204" pitchFamily="34" charset="-122"/>
              </a:rPr>
              <a:t>万的订阅用户。</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成功之处在于其强大的推荐系统</a:t>
            </a:r>
            <a:r>
              <a:rPr lang="en-US" altLang="zh-CN" dirty="0" err="1" smtClean="0">
                <a:solidFill>
                  <a:schemeClr val="tx1"/>
                </a:solidFill>
                <a:latin typeface="微软雅黑" panose="020B0503020204020204" pitchFamily="34" charset="-122"/>
                <a:ea typeface="微软雅黑" panose="020B0503020204020204" pitchFamily="34" charset="-122"/>
              </a:rPr>
              <a:t>Cinematch</a:t>
            </a:r>
            <a:r>
              <a:rPr lang="zh-CN" altLang="en-US" dirty="0" smtClean="0">
                <a:solidFill>
                  <a:schemeClr val="tx1"/>
                </a:solidFill>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p>
          <a:p>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发布的数据显示，用户在</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上每天产生</a:t>
            </a:r>
            <a:r>
              <a:rPr lang="en-US" altLang="zh-CN" dirty="0" smtClean="0">
                <a:solidFill>
                  <a:schemeClr val="tx1"/>
                </a:solidFill>
                <a:latin typeface="微软雅黑" panose="020B0503020204020204" pitchFamily="34" charset="-122"/>
                <a:ea typeface="微软雅黑" panose="020B0503020204020204" pitchFamily="34" charset="-122"/>
              </a:rPr>
              <a:t>3000</a:t>
            </a:r>
            <a:r>
              <a:rPr lang="zh-CN" altLang="en-US" dirty="0" smtClean="0">
                <a:solidFill>
                  <a:schemeClr val="tx1"/>
                </a:solidFill>
                <a:latin typeface="微软雅黑" panose="020B0503020204020204" pitchFamily="34" charset="-122"/>
                <a:ea typeface="微软雅黑" panose="020B0503020204020204" pitchFamily="34" charset="-122"/>
              </a:rPr>
              <a:t>多万个行为，比如暂停、回放或者快进，同时，用户每天还会给出</a:t>
            </a:r>
            <a:r>
              <a:rPr lang="en-US" altLang="zh-CN" dirty="0" smtClean="0">
                <a:solidFill>
                  <a:schemeClr val="tx1"/>
                </a:solidFill>
                <a:latin typeface="微软雅黑" panose="020B0503020204020204" pitchFamily="34" charset="-122"/>
                <a:ea typeface="微软雅黑" panose="020B0503020204020204" pitchFamily="34" charset="-122"/>
              </a:rPr>
              <a:t>400</a:t>
            </a:r>
            <a:r>
              <a:rPr lang="zh-CN" altLang="en-US" dirty="0" smtClean="0">
                <a:solidFill>
                  <a:schemeClr val="tx1"/>
                </a:solidFill>
                <a:latin typeface="微软雅黑" panose="020B0503020204020204" pitchFamily="34" charset="-122"/>
                <a:ea typeface="微软雅黑" panose="020B0503020204020204" pitchFamily="34" charset="-122"/>
              </a:rPr>
              <a:t>万个评分，以及</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万次搜索请求。</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遂决定用这些数据来制作一部电视剧，投资过亿美元制作出</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发现，其用户中有很多人仍在点播</a:t>
            </a:r>
            <a:r>
              <a:rPr lang="en-US" altLang="zh-CN" dirty="0" smtClean="0">
                <a:solidFill>
                  <a:schemeClr val="tx1"/>
                </a:solidFill>
                <a:latin typeface="微软雅黑" panose="020B0503020204020204" pitchFamily="34" charset="-122"/>
                <a:ea typeface="微软雅黑" panose="020B0503020204020204" pitchFamily="34" charset="-122"/>
              </a:rPr>
              <a:t>1991</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BBC</a:t>
            </a:r>
            <a:r>
              <a:rPr lang="zh-CN" altLang="en-US" dirty="0" smtClean="0">
                <a:solidFill>
                  <a:schemeClr val="tx1"/>
                </a:solidFill>
                <a:latin typeface="微软雅黑" panose="020B0503020204020204" pitchFamily="34" charset="-122"/>
                <a:ea typeface="微软雅黑" panose="020B0503020204020204" pitchFamily="34" charset="-122"/>
              </a:rPr>
              <a:t>经典老片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，这些观众中许多人喜欢大卫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芬奇，观众大多爱看奥斯卡得主凯文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史派西的电影，由此</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邀请大卫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芬奇为导演，凯文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史派西为主演翻拍了</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这一政治题材剧。</a:t>
            </a:r>
            <a:r>
              <a:rPr lang="en-US" altLang="zh-CN" dirty="0" smtClean="0">
                <a:solidFill>
                  <a:schemeClr val="tx1"/>
                </a:solidFill>
                <a:latin typeface="微软雅黑" panose="020B0503020204020204" pitchFamily="34" charset="-122"/>
                <a:ea typeface="微软雅黑" panose="020B0503020204020204" pitchFamily="34" charset="-122"/>
              </a:rPr>
              <a:t>2013</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月</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上线后，用户数增加了</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万，达到</a:t>
            </a:r>
            <a:r>
              <a:rPr lang="en-US" altLang="zh-CN" dirty="0" smtClean="0">
                <a:solidFill>
                  <a:schemeClr val="tx1"/>
                </a:solidFill>
                <a:latin typeface="微软雅黑" panose="020B0503020204020204" pitchFamily="34" charset="-122"/>
                <a:ea typeface="微软雅黑" panose="020B0503020204020204" pitchFamily="34" charset="-122"/>
              </a:rPr>
              <a:t>2920</a:t>
            </a:r>
            <a:r>
              <a:rPr lang="zh-CN" altLang="en-US" dirty="0" smtClean="0">
                <a:solidFill>
                  <a:schemeClr val="tx1"/>
                </a:solidFill>
                <a:latin typeface="微软雅黑" panose="020B0503020204020204" pitchFamily="34" charset="-122"/>
                <a:ea typeface="微软雅黑" panose="020B0503020204020204" pitchFamily="34" charset="-122"/>
              </a:rPr>
              <a:t>万。</a:t>
            </a:r>
            <a:endParaRPr lang="zh-CN" altLang="en-US" b="1" dirty="0" smtClean="0">
              <a:solidFill>
                <a:schemeClr val="tx1"/>
              </a:solidFill>
              <a:latin typeface="微软雅黑" panose="020B0503020204020204" pitchFamily="34" charset="-122"/>
              <a:ea typeface="微软雅黑" panose="020B0503020204020204" pitchFamily="34" charset="-122"/>
            </a:endParaRPr>
          </a:p>
          <a:p>
            <a:endParaRPr lang="en-US" dirty="0">
              <a:solidFill>
                <a:schemeClr val="tx1"/>
              </a:solidFill>
              <a:latin typeface="微软雅黑" panose="020B0503020204020204" pitchFamily="34" charset="-122"/>
              <a:ea typeface="微软雅黑" panose="020B0503020204020204" pitchFamily="34" charset="-122"/>
            </a:endParaRPr>
          </a:p>
        </p:txBody>
      </p:sp>
      <p:pic>
        <p:nvPicPr>
          <p:cNvPr id="10242" name="Picture 2" descr="http://image.datatang.com/news/2014/2/24/130376786033906955.jpg"/>
          <p:cNvPicPr>
            <a:picLocks noChangeAspect="1" noChangeArrowheads="1"/>
          </p:cNvPicPr>
          <p:nvPr/>
        </p:nvPicPr>
        <p:blipFill>
          <a:blip r:embed="rId2" cstate="print"/>
          <a:srcRect/>
          <a:stretch>
            <a:fillRect/>
          </a:stretch>
        </p:blipFill>
        <p:spPr bwMode="auto">
          <a:xfrm>
            <a:off x="540404" y="1149550"/>
            <a:ext cx="3591335" cy="2348734"/>
          </a:xfrm>
          <a:prstGeom prst="rect">
            <a:avLst/>
          </a:prstGeom>
          <a:noFill/>
        </p:spPr>
      </p:pic>
      <p:pic>
        <p:nvPicPr>
          <p:cNvPr id="10244" name="Picture 4" descr="http://image11.m1905.cn/uploadfile/2013/0530/20130530090829457.jpg"/>
          <p:cNvPicPr>
            <a:picLocks noChangeAspect="1" noChangeArrowheads="1"/>
          </p:cNvPicPr>
          <p:nvPr/>
        </p:nvPicPr>
        <p:blipFill>
          <a:blip r:embed="rId3" cstate="print"/>
          <a:srcRect l="21212" b="17394"/>
          <a:stretch>
            <a:fillRect/>
          </a:stretch>
        </p:blipFill>
        <p:spPr bwMode="auto">
          <a:xfrm>
            <a:off x="540403" y="3511302"/>
            <a:ext cx="3591335" cy="2601521"/>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2119" y="38424"/>
            <a:ext cx="7544977" cy="673100"/>
          </a:xfrm>
        </p:spPr>
        <p:txBody>
          <a:bodyPr>
            <a:normAutofit/>
          </a:bodyPr>
          <a:lstStyle/>
          <a:p>
            <a:r>
              <a:rPr lang="zh-CN" altLang="en-US" sz="2400" dirty="0">
                <a:solidFill>
                  <a:schemeClr val="tx1">
                    <a:lumMod val="65000"/>
                    <a:lumOff val="35000"/>
                  </a:schemeClr>
                </a:solidFill>
                <a:latin typeface="黑体" pitchFamily="49" charset="-122"/>
                <a:ea typeface="黑体" pitchFamily="49" charset="-122"/>
                <a:cs typeface="+mj-cs"/>
              </a:rPr>
              <a:t>航空</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60</a:t>
            </a:fld>
            <a:endParaRPr lang="en-US" dirty="0"/>
          </a:p>
        </p:txBody>
      </p:sp>
      <p:sp>
        <p:nvSpPr>
          <p:cNvPr id="5" name="Content Placeholder 4"/>
          <p:cNvSpPr>
            <a:spLocks noGrp="1"/>
          </p:cNvSpPr>
          <p:nvPr>
            <p:ph sz="half" idx="1"/>
          </p:nvPr>
        </p:nvSpPr>
        <p:spPr>
          <a:xfrm>
            <a:off x="4828309" y="1470842"/>
            <a:ext cx="3717576" cy="4525963"/>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已经拥有惊人的约</a:t>
            </a:r>
            <a:r>
              <a:rPr lang="en-US" altLang="zh-CN" dirty="0" smtClean="0">
                <a:solidFill>
                  <a:schemeClr val="tx1"/>
                </a:solidFill>
                <a:latin typeface="微软雅黑" panose="020B0503020204020204" pitchFamily="34" charset="-122"/>
                <a:ea typeface="微软雅黑" panose="020B0503020204020204" pitchFamily="34" charset="-122"/>
              </a:rPr>
              <a:t>2 000 </a:t>
            </a:r>
            <a:r>
              <a:rPr lang="zh-CN" altLang="en-US" dirty="0" smtClean="0">
                <a:solidFill>
                  <a:schemeClr val="tx1"/>
                </a:solidFill>
                <a:latin typeface="微软雅黑" panose="020B0503020204020204" pitchFamily="34" charset="-122"/>
                <a:ea typeface="微软雅黑" panose="020B0503020204020204" pitchFamily="34" charset="-122"/>
              </a:rPr>
              <a:t>亿条飞行数据记录。用来推测当前网页上的机票价格是否合理。作为一种商品，同一架飞机上每个座位的价格本来不应该有差别。但实际上，价格却千差万别，其中缘由只有航空公司自己清楚。</a:t>
            </a:r>
            <a:br>
              <a:rPr lang="zh-CN" altLang="en-US" dirty="0" smtClean="0">
                <a:solidFill>
                  <a:schemeClr val="tx1"/>
                </a:solidFill>
                <a:latin typeface="微软雅黑" panose="020B0503020204020204" pitchFamily="34" charset="-122"/>
                <a:ea typeface="微软雅黑" panose="020B0503020204020204" pitchFamily="34" charset="-122"/>
              </a:rPr>
            </a:br>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zh-CN" altLang="en-US" dirty="0" smtClean="0">
                <a:solidFill>
                  <a:schemeClr val="tx1"/>
                </a:solidFill>
                <a:latin typeface="微软雅黑" panose="020B0503020204020204" pitchFamily="34" charset="-122"/>
                <a:ea typeface="微软雅黑" panose="020B0503020204020204" pitchFamily="34" charset="-122"/>
              </a:rPr>
              <a:t>预测当前的机票价格在未来一段时间内会上涨还是下降。这个系统需要分析所有特定航线机票的销售价格并确定票价与提前购买天数的关系。</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票价预测的准确度已经高达</a:t>
            </a:r>
            <a:r>
              <a:rPr lang="en-US" altLang="zh-CN" dirty="0" smtClean="0">
                <a:solidFill>
                  <a:schemeClr val="tx1"/>
                </a:solidFill>
                <a:latin typeface="微软雅黑" panose="020B0503020204020204" pitchFamily="34" charset="-122"/>
                <a:ea typeface="微软雅黑" panose="020B0503020204020204" pitchFamily="34" charset="-122"/>
              </a:rPr>
              <a:t>75 </a:t>
            </a:r>
            <a:r>
              <a:rPr lang="zh-CN" altLang="en-US" dirty="0" smtClean="0">
                <a:solidFill>
                  <a:schemeClr val="tx1"/>
                </a:solidFill>
                <a:latin typeface="微软雅黑" panose="020B0503020204020204" pitchFamily="34" charset="-122"/>
                <a:ea typeface="微软雅黑" panose="020B0503020204020204" pitchFamily="34" charset="-122"/>
              </a:rPr>
              <a:t>％，使用</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票价预测工具购买机票的旅客，平均每张机票可节省</a:t>
            </a:r>
            <a:r>
              <a:rPr lang="en-US" altLang="zh-CN" dirty="0" smtClean="0">
                <a:solidFill>
                  <a:schemeClr val="tx1"/>
                </a:solidFill>
                <a:latin typeface="微软雅黑" panose="020B0503020204020204" pitchFamily="34" charset="-122"/>
                <a:ea typeface="微软雅黑" panose="020B0503020204020204" pitchFamily="34" charset="-122"/>
              </a:rPr>
              <a:t>50 </a:t>
            </a:r>
            <a:r>
              <a:rPr lang="zh-CN" altLang="en-US" dirty="0" smtClean="0">
                <a:solidFill>
                  <a:schemeClr val="tx1"/>
                </a:solidFill>
                <a:latin typeface="微软雅黑" panose="020B0503020204020204" pitchFamily="34" charset="-122"/>
                <a:ea typeface="微软雅黑" panose="020B0503020204020204" pitchFamily="34" charset="-122"/>
              </a:rPr>
              <a:t>美元。</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9218" name="Picture 2" descr="http://news.xinhuanet.com/info/2014-02/14/133115099_13923492169701n.jpg"/>
          <p:cNvPicPr>
            <a:picLocks noChangeAspect="1" noChangeArrowheads="1"/>
          </p:cNvPicPr>
          <p:nvPr/>
        </p:nvPicPr>
        <p:blipFill>
          <a:blip r:embed="rId2" cstate="print"/>
          <a:srcRect/>
          <a:stretch>
            <a:fillRect/>
          </a:stretch>
        </p:blipFill>
        <p:spPr bwMode="auto">
          <a:xfrm>
            <a:off x="508004" y="1616052"/>
            <a:ext cx="3762375" cy="3324226"/>
          </a:xfrm>
          <a:prstGeom prst="rect">
            <a:avLst/>
          </a:prstGeom>
          <a:noFill/>
        </p:spPr>
      </p:pic>
    </p:spTree>
    <p:extLst>
      <p:ext uri="{BB962C8B-B14F-4D97-AF65-F5344CB8AC3E}">
        <p14:creationId xmlns="" xmlns:p14="http://schemas.microsoft.com/office/powerpoint/2010/main" val="3135558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cstate="print"/>
          <a:srcRect t="12253" b="12253"/>
          <a:stretch>
            <a:fillRect/>
          </a:stretch>
        </p:blipFill>
        <p:spPr bwMode="auto">
          <a:xfrm>
            <a:off x="-47626" y="1124744"/>
            <a:ext cx="9191626" cy="5184576"/>
          </a:xfrm>
          <a:prstGeom prst="rect">
            <a:avLst/>
          </a:prstGeom>
          <a:noFill/>
          <a:ln w="9525">
            <a:noFill/>
            <a:miter lim="800000"/>
            <a:headEnd/>
            <a:tailEnd/>
          </a:ln>
          <a:effectLst/>
        </p:spPr>
      </p:pic>
      <p:sp>
        <p:nvSpPr>
          <p:cNvPr id="17" name="Title 1"/>
          <p:cNvSpPr txBox="1">
            <a:spLocks/>
          </p:cNvSpPr>
          <p:nvPr/>
        </p:nvSpPr>
        <p:spPr bwMode="auto">
          <a:xfrm>
            <a:off x="971600" y="188640"/>
            <a:ext cx="8172400" cy="498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8003233" cy="764704"/>
          </a:xfrm>
        </p:spPr>
        <p:txBody>
          <a:bodyPr>
            <a:normAutofit/>
          </a:bodyPr>
          <a:lstStyle/>
          <a:p>
            <a:r>
              <a:rPr lang="zh-CN" altLang="en-US" dirty="0" smtClean="0">
                <a:latin typeface="黑体" pitchFamily="49" charset="-122"/>
                <a:ea typeface="黑体" pitchFamily="49" charset="-122"/>
              </a:rPr>
              <a:t>需要</a:t>
            </a:r>
            <a:r>
              <a:rPr lang="zh-TW" altLang="en-US" dirty="0" smtClean="0">
                <a:latin typeface="黑体" pitchFamily="49" charset="-122"/>
                <a:ea typeface="黑体" pitchFamily="49" charset="-122"/>
              </a:rPr>
              <a:t>不同</a:t>
            </a:r>
            <a:r>
              <a:rPr lang="en-US" altLang="zh-TW" dirty="0" smtClean="0">
                <a:latin typeface="黑体" pitchFamily="49" charset="-122"/>
                <a:ea typeface="黑体" pitchFamily="49" charset="-122"/>
              </a:rPr>
              <a:t>“</a:t>
            </a:r>
            <a:r>
              <a:rPr lang="zh-TW" altLang="en-US" dirty="0" smtClean="0">
                <a:latin typeface="黑体" pitchFamily="49" charset="-122"/>
                <a:ea typeface="黑体" pitchFamily="49" charset="-122"/>
              </a:rPr>
              <a:t>看</a:t>
            </a:r>
            <a:r>
              <a:rPr lang="en-US" altLang="zh-TW" dirty="0" smtClean="0">
                <a:latin typeface="黑体" pitchFamily="49" charset="-122"/>
                <a:ea typeface="黑体" pitchFamily="49" charset="-122"/>
              </a:rPr>
              <a:t>”</a:t>
            </a:r>
            <a:r>
              <a:rPr lang="zh-TW" altLang="en-US" dirty="0" smtClean="0">
                <a:latin typeface="黑体" pitchFamily="49" charset="-122"/>
                <a:ea typeface="黑体" pitchFamily="49" charset="-122"/>
              </a:rPr>
              <a:t>数据的方式</a:t>
            </a:r>
            <a:endParaRPr lang="en-US" altLang="zh-TW" dirty="0">
              <a:latin typeface="黑体" pitchFamily="49" charset="-122"/>
              <a:ea typeface="黑体" pitchFamily="49" charset="-122"/>
            </a:endParaRPr>
          </a:p>
        </p:txBody>
      </p:sp>
      <p:pic>
        <p:nvPicPr>
          <p:cNvPr id="16"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sp>
        <p:nvSpPr>
          <p:cNvPr id="21"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7</a:t>
            </a:fld>
            <a:endParaRPr kumimoji="0" lang="en-US" altLang="zh-TW" sz="900" dirty="0">
              <a:solidFill>
                <a:srgbClr val="000000"/>
              </a:solidFill>
            </a:endParaRPr>
          </a:p>
        </p:txBody>
      </p:sp>
      <p:graphicFrame>
        <p:nvGraphicFramePr>
          <p:cNvPr id="23" name="圖表 22"/>
          <p:cNvGraphicFramePr>
            <a:graphicFrameLocks/>
          </p:cNvGraphicFramePr>
          <p:nvPr>
            <p:extLst>
              <p:ext uri="{D42A27DB-BD31-4B8C-83A1-F6EECF244321}">
                <p14:modId xmlns="" xmlns:p14="http://schemas.microsoft.com/office/powerpoint/2010/main" val="1314471632"/>
              </p:ext>
            </p:extLst>
          </p:nvPr>
        </p:nvGraphicFramePr>
        <p:xfrm>
          <a:off x="4394425" y="-99127"/>
          <a:ext cx="4378816" cy="6086341"/>
        </p:xfrm>
        <a:graphic>
          <a:graphicData uri="http://schemas.openxmlformats.org/drawingml/2006/chart">
            <c:chart xmlns:c="http://schemas.openxmlformats.org/drawingml/2006/chart" xmlns:r="http://schemas.openxmlformats.org/officeDocument/2006/relationships" r:id="rId3"/>
          </a:graphicData>
        </a:graphic>
      </p:graphicFrame>
      <p:sp>
        <p:nvSpPr>
          <p:cNvPr id="25" name="文字方塊 2"/>
          <p:cNvSpPr txBox="1"/>
          <p:nvPr/>
        </p:nvSpPr>
        <p:spPr>
          <a:xfrm>
            <a:off x="4808624" y="1419958"/>
            <a:ext cx="2467439"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r>
              <a:rPr lang="zh-TW" altLang="en-US" sz="1600" b="1" dirty="0" smtClean="0">
                <a:latin typeface="微軟正黑體" pitchFamily="34" charset="-120"/>
                <a:ea typeface="微軟正黑體" pitchFamily="34" charset="-120"/>
              </a:rPr>
              <a:t>可视：结构化资料 </a:t>
            </a:r>
            <a:r>
              <a:rPr lang="en-US" altLang="zh-TW" sz="1600" b="1" dirty="0" smtClean="0">
                <a:latin typeface="微軟正黑體" pitchFamily="34" charset="-120"/>
                <a:ea typeface="微軟正黑體" pitchFamily="34" charset="-120"/>
              </a:rPr>
              <a:t>15%</a:t>
            </a:r>
            <a:endParaRPr lang="zh-TW" altLang="en-US" sz="1600" b="1" dirty="0">
              <a:latin typeface="微軟正黑體" pitchFamily="34" charset="-120"/>
              <a:ea typeface="微軟正黑體" pitchFamily="34" charset="-120"/>
            </a:endParaRPr>
          </a:p>
        </p:txBody>
      </p:sp>
      <p:sp>
        <p:nvSpPr>
          <p:cNvPr id="32" name="文字方塊 9"/>
          <p:cNvSpPr txBox="1"/>
          <p:nvPr/>
        </p:nvSpPr>
        <p:spPr>
          <a:xfrm>
            <a:off x="5214638" y="2746396"/>
            <a:ext cx="2967594"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zh-TW" altLang="en-US" sz="1600" b="1" dirty="0" smtClean="0">
                <a:latin typeface="微軟正黑體" pitchFamily="34" charset="-120"/>
                <a:ea typeface="微軟正黑體" pitchFamily="34" charset="-120"/>
              </a:rPr>
              <a:t>未视：半</a:t>
            </a:r>
            <a:r>
              <a:rPr lang="en-US" altLang="zh-TW" sz="1600" b="1" dirty="0" smtClean="0">
                <a:latin typeface="微軟正黑體" pitchFamily="34" charset="-120"/>
                <a:ea typeface="微軟正黑體" pitchFamily="34" charset="-120"/>
              </a:rPr>
              <a:t>/</a:t>
            </a:r>
            <a:r>
              <a:rPr lang="zh-TW" altLang="en-US" sz="1600" b="1" dirty="0" smtClean="0">
                <a:latin typeface="微軟正黑體" pitchFamily="34" charset="-120"/>
                <a:ea typeface="微軟正黑體" pitchFamily="34" charset="-120"/>
              </a:rPr>
              <a:t>非结构化数据 </a:t>
            </a:r>
            <a:r>
              <a:rPr lang="en-US" altLang="zh-TW" sz="1600" b="1" dirty="0" smtClean="0">
                <a:latin typeface="微軟正黑體" pitchFamily="34" charset="-120"/>
                <a:ea typeface="微軟正黑體" pitchFamily="34" charset="-120"/>
              </a:rPr>
              <a:t>85%</a:t>
            </a:r>
            <a:endParaRPr lang="zh-TW" altLang="en-US" sz="1600" b="1" dirty="0">
              <a:latin typeface="微軟正黑體" pitchFamily="34" charset="-120"/>
              <a:ea typeface="微軟正黑體" pitchFamily="34" charset="-120"/>
            </a:endParaRPr>
          </a:p>
        </p:txBody>
      </p:sp>
      <p:sp>
        <p:nvSpPr>
          <p:cNvPr id="33" name="文字方塊 10"/>
          <p:cNvSpPr txBox="1"/>
          <p:nvPr/>
        </p:nvSpPr>
        <p:spPr>
          <a:xfrm>
            <a:off x="5648528" y="1875474"/>
            <a:ext cx="942181"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en-US" altLang="zh-TW" sz="1600" b="1" dirty="0" smtClean="0">
                <a:solidFill>
                  <a:schemeClr val="bg1"/>
                </a:solidFill>
                <a:latin typeface="微軟正黑體" pitchFamily="34" charset="-120"/>
                <a:ea typeface="微軟正黑體" pitchFamily="34" charset="-120"/>
              </a:rPr>
              <a:t>DB/DW</a:t>
            </a:r>
            <a:endParaRPr lang="zh-TW" altLang="en-US" sz="1600" b="1" dirty="0">
              <a:solidFill>
                <a:schemeClr val="bg1"/>
              </a:solidFill>
              <a:latin typeface="微軟正黑體" pitchFamily="34" charset="-120"/>
              <a:ea typeface="微軟正黑體" pitchFamily="34" charset="-120"/>
            </a:endParaRPr>
          </a:p>
        </p:txBody>
      </p:sp>
      <p:sp>
        <p:nvSpPr>
          <p:cNvPr id="36" name="標題 1"/>
          <p:cNvSpPr>
            <a:spLocks noGrp="1"/>
          </p:cNvSpPr>
          <p:nvPr/>
        </p:nvSpPr>
        <p:spPr bwMode="auto">
          <a:xfrm>
            <a:off x="6698435" y="4313245"/>
            <a:ext cx="1803956" cy="138019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FF1100"/>
                </a:solidFill>
                <a:latin typeface="+mj-lt"/>
                <a:ea typeface="+mn-ea"/>
                <a:cs typeface="+mj-cs"/>
              </a:defRPr>
            </a:lvl1pPr>
            <a:lvl2pPr algn="l" rtl="0" eaLnBrk="0" fontAlgn="base" hangingPunct="0">
              <a:spcBef>
                <a:spcPct val="0"/>
              </a:spcBef>
              <a:spcAft>
                <a:spcPct val="0"/>
              </a:spcAft>
              <a:defRPr sz="3200">
                <a:solidFill>
                  <a:srgbClr val="FF1100"/>
                </a:solidFill>
                <a:latin typeface="DIN-Bold" pitchFamily="34" charset="0"/>
                <a:ea typeface="文鼎新粗黑" pitchFamily="49" charset="-120"/>
              </a:defRPr>
            </a:lvl2pPr>
            <a:lvl3pPr algn="l" rtl="0" eaLnBrk="0" fontAlgn="base" hangingPunct="0">
              <a:spcBef>
                <a:spcPct val="0"/>
              </a:spcBef>
              <a:spcAft>
                <a:spcPct val="0"/>
              </a:spcAft>
              <a:defRPr sz="3200">
                <a:solidFill>
                  <a:srgbClr val="FF1100"/>
                </a:solidFill>
                <a:latin typeface="DIN-Bold" pitchFamily="34" charset="0"/>
                <a:ea typeface="文鼎新粗黑" pitchFamily="49" charset="-120"/>
              </a:defRPr>
            </a:lvl3pPr>
            <a:lvl4pPr algn="l" rtl="0" eaLnBrk="0" fontAlgn="base" hangingPunct="0">
              <a:spcBef>
                <a:spcPct val="0"/>
              </a:spcBef>
              <a:spcAft>
                <a:spcPct val="0"/>
              </a:spcAft>
              <a:defRPr sz="3200">
                <a:solidFill>
                  <a:srgbClr val="FF1100"/>
                </a:solidFill>
                <a:latin typeface="DIN-Bold" pitchFamily="34" charset="0"/>
                <a:ea typeface="文鼎新粗黑" pitchFamily="49" charset="-120"/>
              </a:defRPr>
            </a:lvl4pPr>
            <a:lvl5pPr algn="l" rtl="0" eaLnBrk="0" fontAlgn="base" hangingPunct="0">
              <a:spcBef>
                <a:spcPct val="0"/>
              </a:spcBef>
              <a:spcAft>
                <a:spcPct val="0"/>
              </a:spcAft>
              <a:defRPr sz="3200">
                <a:solidFill>
                  <a:srgbClr val="FF1100"/>
                </a:solidFill>
                <a:latin typeface="DIN-Bold" pitchFamily="34" charset="0"/>
                <a:ea typeface="文鼎新粗黑" pitchFamily="49" charset="-120"/>
              </a:defRPr>
            </a:lvl5pPr>
            <a:lvl6pPr marL="457200" algn="l" rtl="0" fontAlgn="base">
              <a:spcBef>
                <a:spcPct val="0"/>
              </a:spcBef>
              <a:spcAft>
                <a:spcPct val="0"/>
              </a:spcAft>
              <a:defRPr sz="3200">
                <a:solidFill>
                  <a:srgbClr val="FF1100"/>
                </a:solidFill>
                <a:latin typeface="DIN-Bold" pitchFamily="34" charset="0"/>
                <a:ea typeface="文鼎新特黑" pitchFamily="49" charset="-120"/>
              </a:defRPr>
            </a:lvl6pPr>
            <a:lvl7pPr marL="914400" algn="l" rtl="0" fontAlgn="base">
              <a:spcBef>
                <a:spcPct val="0"/>
              </a:spcBef>
              <a:spcAft>
                <a:spcPct val="0"/>
              </a:spcAft>
              <a:defRPr sz="3200">
                <a:solidFill>
                  <a:srgbClr val="FF1100"/>
                </a:solidFill>
                <a:latin typeface="DIN-Bold" pitchFamily="34" charset="0"/>
                <a:ea typeface="文鼎新特黑" pitchFamily="49" charset="-120"/>
              </a:defRPr>
            </a:lvl7pPr>
            <a:lvl8pPr marL="1371600" algn="l" rtl="0" fontAlgn="base">
              <a:spcBef>
                <a:spcPct val="0"/>
              </a:spcBef>
              <a:spcAft>
                <a:spcPct val="0"/>
              </a:spcAft>
              <a:defRPr sz="3200">
                <a:solidFill>
                  <a:srgbClr val="FF1100"/>
                </a:solidFill>
                <a:latin typeface="DIN-Bold" pitchFamily="34" charset="0"/>
                <a:ea typeface="文鼎新特黑" pitchFamily="49" charset="-120"/>
              </a:defRPr>
            </a:lvl8pPr>
            <a:lvl9pPr marL="1828800" algn="l" rtl="0" fontAlgn="base">
              <a:spcBef>
                <a:spcPct val="0"/>
              </a:spcBef>
              <a:spcAft>
                <a:spcPct val="0"/>
              </a:spcAft>
              <a:defRPr sz="3200">
                <a:solidFill>
                  <a:srgbClr val="FF1100"/>
                </a:solidFill>
                <a:latin typeface="DIN-Bold" pitchFamily="34" charset="0"/>
                <a:ea typeface="文鼎新特黑" pitchFamily="49" charset="-120"/>
              </a:defRPr>
            </a:lvl9pPr>
          </a:lstStyle>
          <a:p>
            <a:pPr algn="ctr">
              <a:lnSpc>
                <a:spcPct val="150000"/>
              </a:lnSpc>
            </a:pPr>
            <a:r>
              <a:rPr lang="zh-TW" altLang="en-US" sz="1800" dirty="0" smtClean="0">
                <a:solidFill>
                  <a:schemeClr val="tx1"/>
                </a:solidFill>
                <a:latin typeface="微軟正黑體" pitchFamily="34" charset="-120"/>
                <a:ea typeface="微軟正黑體" pitchFamily="34" charset="-120"/>
              </a:rPr>
              <a:t>主管们看的</a:t>
            </a:r>
            <a:endParaRPr lang="en-US" altLang="zh-TW" sz="1800" dirty="0" smtClean="0">
              <a:solidFill>
                <a:schemeClr val="tx1"/>
              </a:solidFill>
              <a:latin typeface="微軟正黑體" pitchFamily="34" charset="-120"/>
              <a:ea typeface="微軟正黑體" pitchFamily="34" charset="-120"/>
            </a:endParaRPr>
          </a:p>
          <a:p>
            <a:pPr algn="ctr">
              <a:lnSpc>
                <a:spcPct val="150000"/>
              </a:lnSpc>
            </a:pPr>
            <a:r>
              <a:rPr lang="zh-TW" altLang="en-US" sz="1800" dirty="0" smtClean="0">
                <a:solidFill>
                  <a:schemeClr val="tx1"/>
                </a:solidFill>
                <a:latin typeface="微軟正黑體" pitchFamily="34" charset="-120"/>
                <a:ea typeface="微軟正黑體" pitchFamily="34" charset="-120"/>
              </a:rPr>
              <a:t>战情数位仪表板，其实是残缺的</a:t>
            </a:r>
            <a:r>
              <a:rPr lang="en-US" altLang="zh-TW" sz="1800" dirty="0" smtClean="0">
                <a:solidFill>
                  <a:schemeClr val="tx1"/>
                </a:solidFill>
                <a:latin typeface="微軟正黑體" pitchFamily="34" charset="-120"/>
                <a:ea typeface="微軟正黑體" pitchFamily="34" charset="-120"/>
              </a:rPr>
              <a:t>…</a:t>
            </a:r>
            <a:endParaRPr lang="zh-TW" altLang="en-US" sz="1800" dirty="0">
              <a:solidFill>
                <a:schemeClr val="tx1"/>
              </a:solidFill>
              <a:latin typeface="微軟正黑體" pitchFamily="34" charset="-120"/>
              <a:ea typeface="微軟正黑體" pitchFamily="34" charset="-120"/>
            </a:endParaRPr>
          </a:p>
        </p:txBody>
      </p:sp>
      <p:pic>
        <p:nvPicPr>
          <p:cNvPr id="37" name="Picture 2" descr="http://www.dashboardinsight.com/CMS/fee14d3d-552c-4d4c-bb39-0cb73978306a/KPI_Middle_East_Cubes_Executive_Summary_Dashboard_Finance_Department.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2063" t="15003" r="1200" b="8728"/>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4640298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771464" y="2914450"/>
            <a:ext cx="3507909" cy="0"/>
          </a:xfrm>
          <a:prstGeom prst="line">
            <a:avLst/>
          </a:prstGeom>
          <a:ln w="12700" cmpd="sng">
            <a:solidFill>
              <a:srgbClr val="6699FF"/>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817174" y="1787675"/>
            <a:ext cx="745717" cy="1015663"/>
          </a:xfrm>
          <a:prstGeom prst="rect">
            <a:avLst/>
          </a:prstGeom>
          <a:noFill/>
        </p:spPr>
        <p:txBody>
          <a:bodyPr wrap="none" rtlCol="0" anchor="ctr" anchorCtr="0">
            <a:spAutoFit/>
          </a:bodyPr>
          <a:lstStyle/>
          <a:p>
            <a:pPr>
              <a:lnSpc>
                <a:spcPct val="150000"/>
              </a:lnSpc>
            </a:pPr>
            <a:r>
              <a:rPr lang="en-US" sz="2000" b="1" dirty="0" smtClean="0">
                <a:solidFill>
                  <a:srgbClr val="FF0000"/>
                </a:solidFill>
                <a:latin typeface="微軟正黑體" pitchFamily="34" charset="-120"/>
                <a:ea typeface="微軟正黑體" pitchFamily="34" charset="-120"/>
              </a:rPr>
              <a:t>10</a:t>
            </a:r>
            <a:r>
              <a:rPr lang="zh-TW" altLang="en-US" sz="2000" b="1" dirty="0" smtClean="0">
                <a:solidFill>
                  <a:srgbClr val="FF0000"/>
                </a:solidFill>
                <a:latin typeface="微軟正黑體" pitchFamily="34" charset="-120"/>
                <a:ea typeface="微軟正黑體" pitchFamily="34" charset="-120"/>
              </a:rPr>
              <a:t>万</a:t>
            </a:r>
            <a:endParaRPr lang="en-US" altLang="zh-TW" sz="2000" b="1" dirty="0">
              <a:solidFill>
                <a:srgbClr val="FF0000"/>
              </a:solidFill>
              <a:latin typeface="微軟正黑體" pitchFamily="34" charset="-120"/>
              <a:ea typeface="微軟正黑體" pitchFamily="34" charset="-120"/>
            </a:endParaRPr>
          </a:p>
          <a:p>
            <a:pPr>
              <a:lnSpc>
                <a:spcPct val="150000"/>
              </a:lnSpc>
            </a:pPr>
            <a:r>
              <a:rPr lang="en-US" sz="2000" b="1" dirty="0">
                <a:solidFill>
                  <a:srgbClr val="FF0000"/>
                </a:solidFill>
                <a:latin typeface="微軟正黑體" pitchFamily="34" charset="-120"/>
                <a:ea typeface="微軟正黑體" pitchFamily="34" charset="-120"/>
              </a:rPr>
              <a:t> </a:t>
            </a:r>
            <a:r>
              <a:rPr lang="en-US" sz="2000" b="1" dirty="0" smtClean="0">
                <a:solidFill>
                  <a:srgbClr val="FF0000"/>
                </a:solidFill>
                <a:latin typeface="微軟正黑體" pitchFamily="34" charset="-120"/>
                <a:ea typeface="微軟正黑體" pitchFamily="34" charset="-120"/>
              </a:rPr>
              <a:t>GB</a:t>
            </a:r>
            <a:endParaRPr lang="en-US" sz="2000" b="1" dirty="0">
              <a:solidFill>
                <a:srgbClr val="FF0000"/>
              </a:solidFill>
              <a:latin typeface="微軟正黑體" pitchFamily="34" charset="-120"/>
              <a:ea typeface="微軟正黑體" pitchFamily="34" charset="-120"/>
            </a:endParaRPr>
          </a:p>
        </p:txBody>
      </p:sp>
      <p:sp>
        <p:nvSpPr>
          <p:cNvPr id="23" name="TextBox 22"/>
          <p:cNvSpPr txBox="1"/>
          <p:nvPr/>
        </p:nvSpPr>
        <p:spPr>
          <a:xfrm>
            <a:off x="7945964" y="4371657"/>
            <a:ext cx="745717" cy="878496"/>
          </a:xfrm>
          <a:prstGeom prst="rect">
            <a:avLst/>
          </a:prstGeom>
          <a:noFill/>
        </p:spPr>
        <p:txBody>
          <a:bodyPr wrap="none" tIns="108000" bIns="0" rtlCol="0" anchor="ctr" anchorCtr="0">
            <a:spAutoFit/>
          </a:bodyPr>
          <a:lstStyle/>
          <a:p>
            <a:r>
              <a:rPr lang="en-US" sz="2000" b="1" dirty="0" smtClean="0">
                <a:solidFill>
                  <a:srgbClr val="0000FF"/>
                </a:solidFill>
                <a:latin typeface="微軟正黑體" pitchFamily="34" charset="-120"/>
                <a:ea typeface="微軟正黑體" pitchFamily="34" charset="-120"/>
              </a:rPr>
              <a:t>10</a:t>
            </a:r>
            <a:r>
              <a:rPr lang="zh-TW" altLang="en-US" sz="2000" b="1" dirty="0" smtClean="0">
                <a:solidFill>
                  <a:srgbClr val="0000FF"/>
                </a:solidFill>
                <a:latin typeface="微軟正黑體" pitchFamily="34" charset="-120"/>
                <a:ea typeface="微軟正黑體" pitchFamily="34" charset="-120"/>
              </a:rPr>
              <a:t>万</a:t>
            </a:r>
            <a:endParaRPr lang="en-US" altLang="zh-TW" sz="2000" b="1" dirty="0">
              <a:solidFill>
                <a:srgbClr val="0000FF"/>
              </a:solidFill>
              <a:latin typeface="微軟正黑體" pitchFamily="34" charset="-120"/>
              <a:ea typeface="微軟正黑體" pitchFamily="34" charset="-120"/>
            </a:endParaRPr>
          </a:p>
          <a:p>
            <a:pPr>
              <a:lnSpc>
                <a:spcPct val="150000"/>
              </a:lnSpc>
            </a:pPr>
            <a:r>
              <a:rPr lang="en-US" sz="2000" b="1" dirty="0" smtClean="0">
                <a:solidFill>
                  <a:srgbClr val="0000FF"/>
                </a:solidFill>
                <a:latin typeface="微軟正黑體" pitchFamily="34" charset="-120"/>
                <a:ea typeface="微軟正黑體" pitchFamily="34" charset="-120"/>
              </a:rPr>
              <a:t> TB</a:t>
            </a:r>
            <a:endParaRPr lang="en-US" sz="2000" b="1" dirty="0">
              <a:solidFill>
                <a:srgbClr val="0000FF"/>
              </a:solidFill>
              <a:latin typeface="微軟正黑體" pitchFamily="34" charset="-120"/>
              <a:ea typeface="微軟正黑體" pitchFamily="34" charset="-120"/>
            </a:endParaRPr>
          </a:p>
        </p:txBody>
      </p:sp>
      <p:sp>
        <p:nvSpPr>
          <p:cNvPr id="2" name="Title 1"/>
          <p:cNvSpPr>
            <a:spLocks noGrp="1"/>
          </p:cNvSpPr>
          <p:nvPr>
            <p:ph type="title"/>
          </p:nvPr>
        </p:nvSpPr>
        <p:spPr>
          <a:xfrm>
            <a:off x="899592" y="1"/>
            <a:ext cx="7570187" cy="764704"/>
          </a:xfrm>
        </p:spPr>
        <p:txBody>
          <a:bodyPr>
            <a:normAutofit/>
          </a:bodyPr>
          <a:lstStyle/>
          <a:p>
            <a:r>
              <a:rPr lang="zh-TW" altLang="en-US" dirty="0" smtClean="0">
                <a:latin typeface="黑体" pitchFamily="49" charset="-122"/>
                <a:ea typeface="黑体" pitchFamily="49" charset="-122"/>
              </a:rPr>
              <a:t>需要更高性价比的数据计算与储存方式</a:t>
            </a:r>
            <a:endParaRPr lang="en-US" altLang="zh-TW" dirty="0">
              <a:latin typeface="黑体" pitchFamily="49" charset="-122"/>
              <a:ea typeface="黑体" pitchFamily="49" charset="-122"/>
            </a:endParaRPr>
          </a:p>
        </p:txBody>
      </p:sp>
      <p:sp>
        <p:nvSpPr>
          <p:cNvPr id="12"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8</a:t>
            </a:fld>
            <a:endParaRPr kumimoji="0" lang="en-US" altLang="zh-TW" sz="900" dirty="0">
              <a:solidFill>
                <a:srgbClr val="000000"/>
              </a:solidFill>
            </a:endParaRPr>
          </a:p>
        </p:txBody>
      </p:sp>
      <p:pic>
        <p:nvPicPr>
          <p:cNvPr id="18"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pic>
        <p:nvPicPr>
          <p:cNvPr id="19" name="圖片 1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52565" y="1705603"/>
            <a:ext cx="804347" cy="804347"/>
          </a:xfrm>
          <a:prstGeom prst="rect">
            <a:avLst/>
          </a:prstGeom>
        </p:spPr>
      </p:pic>
      <p:pic>
        <p:nvPicPr>
          <p:cNvPr id="20" name="圖片 1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060970" y="1351938"/>
            <a:ext cx="1382713" cy="1196649"/>
          </a:xfrm>
          <a:prstGeom prst="rect">
            <a:avLst/>
          </a:prstGeom>
        </p:spPr>
      </p:pic>
      <p:sp>
        <p:nvSpPr>
          <p:cNvPr id="21" name="TextBox 16"/>
          <p:cNvSpPr txBox="1"/>
          <p:nvPr/>
        </p:nvSpPr>
        <p:spPr>
          <a:xfrm>
            <a:off x="5078323" y="2545763"/>
            <a:ext cx="723275" cy="307777"/>
          </a:xfrm>
          <a:prstGeom prst="rect">
            <a:avLst/>
          </a:prstGeom>
          <a:noFill/>
        </p:spPr>
        <p:txBody>
          <a:bodyPr wrap="none" rtlCol="0">
            <a:spAutoFit/>
          </a:bodyPr>
          <a:lstStyle/>
          <a:p>
            <a:r>
              <a:rPr lang="zh-TW" altLang="en-US" sz="1400" dirty="0" smtClean="0"/>
              <a:t>数据库</a:t>
            </a:r>
            <a:endParaRPr lang="en-US" sz="1400" dirty="0"/>
          </a:p>
        </p:txBody>
      </p:sp>
      <p:sp>
        <p:nvSpPr>
          <p:cNvPr id="22" name="TextBox 16"/>
          <p:cNvSpPr txBox="1"/>
          <p:nvPr/>
        </p:nvSpPr>
        <p:spPr>
          <a:xfrm>
            <a:off x="6264720" y="2561466"/>
            <a:ext cx="902811" cy="307777"/>
          </a:xfrm>
          <a:prstGeom prst="rect">
            <a:avLst/>
          </a:prstGeom>
          <a:noFill/>
        </p:spPr>
        <p:txBody>
          <a:bodyPr wrap="none" rtlCol="0">
            <a:spAutoFit/>
          </a:bodyPr>
          <a:lstStyle/>
          <a:p>
            <a:r>
              <a:rPr lang="zh-TW" altLang="en-US" sz="1400" dirty="0" smtClean="0"/>
              <a:t>数据仓库</a:t>
            </a:r>
            <a:endParaRPr lang="en-US" sz="1400" dirty="0"/>
          </a:p>
        </p:txBody>
      </p:sp>
      <p:cxnSp>
        <p:nvCxnSpPr>
          <p:cNvPr id="4" name="直線接點 3"/>
          <p:cNvCxnSpPr>
            <a:stCxn id="17" idx="1"/>
            <a:endCxn id="17" idx="3"/>
          </p:cNvCxnSpPr>
          <p:nvPr/>
        </p:nvCxnSpPr>
        <p:spPr bwMode="auto">
          <a:xfrm>
            <a:off x="7817174" y="2295507"/>
            <a:ext cx="74571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5" name="直線接點 24"/>
          <p:cNvCxnSpPr>
            <a:stCxn id="23" idx="1"/>
            <a:endCxn id="23" idx="3"/>
          </p:cNvCxnSpPr>
          <p:nvPr/>
        </p:nvCxnSpPr>
        <p:spPr bwMode="auto">
          <a:xfrm>
            <a:off x="7945964" y="4810905"/>
            <a:ext cx="745717" cy="0"/>
          </a:xfrm>
          <a:prstGeom prst="line">
            <a:avLst/>
          </a:prstGeom>
          <a:solidFill>
            <a:schemeClr val="accent1"/>
          </a:solidFill>
          <a:ln w="19050" cap="flat" cmpd="sng" algn="ctr">
            <a:solidFill>
              <a:srgbClr val="002060"/>
            </a:solidFill>
            <a:prstDash val="solid"/>
            <a:round/>
            <a:headEnd type="none" w="med" len="med"/>
            <a:tailEnd type="none" w="med" len="med"/>
          </a:ln>
          <a:effectLst/>
        </p:spPr>
      </p:cxnSp>
      <p:sp>
        <p:nvSpPr>
          <p:cNvPr id="26" name="AutoShape 4"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7" name="AutoShape 6"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8" name="AutoShape 8"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4" name="Picture 10" descr="http://steveboese.squarespace.com/storage/big-data.jpg?__SQUARESPACE_CACHEVERSION=133140537046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954189" y="3469621"/>
            <a:ext cx="2810859" cy="2115891"/>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16"/>
          <p:cNvSpPr txBox="1"/>
          <p:nvPr/>
        </p:nvSpPr>
        <p:spPr>
          <a:xfrm>
            <a:off x="4947994" y="5666105"/>
            <a:ext cx="2723823" cy="461665"/>
          </a:xfrm>
          <a:prstGeom prst="rect">
            <a:avLst/>
          </a:prstGeom>
          <a:noFill/>
        </p:spPr>
        <p:txBody>
          <a:bodyPr wrap="none" rtlCol="0">
            <a:spAutoFit/>
          </a:bodyPr>
          <a:lstStyle/>
          <a:p>
            <a:r>
              <a:rPr lang="zh-TW" altLang="en-US" b="1" dirty="0" smtClean="0">
                <a:solidFill>
                  <a:srgbClr val="244A9F"/>
                </a:solidFill>
                <a:latin typeface="微軟正黑體" pitchFamily="34" charset="-120"/>
                <a:ea typeface="微軟正黑體" pitchFamily="34" charset="-120"/>
              </a:rPr>
              <a:t>计算更快</a:t>
            </a:r>
            <a:r>
              <a:rPr lang="en-US" altLang="zh-TW" b="1" dirty="0" smtClean="0">
                <a:solidFill>
                  <a:srgbClr val="244A9F"/>
                </a:solidFill>
                <a:latin typeface="微軟正黑體" pitchFamily="34" charset="-120"/>
                <a:ea typeface="微軟正黑體" pitchFamily="34" charset="-120"/>
              </a:rPr>
              <a:t> </a:t>
            </a:r>
            <a:r>
              <a:rPr lang="zh-TW" altLang="en-US" b="1" dirty="0" smtClean="0">
                <a:solidFill>
                  <a:srgbClr val="244A9F"/>
                </a:solidFill>
                <a:latin typeface="微軟正黑體" pitchFamily="34" charset="-120"/>
                <a:ea typeface="微軟正黑體" pitchFamily="34" charset="-120"/>
              </a:rPr>
              <a:t>存储更省</a:t>
            </a:r>
            <a:endParaRPr lang="en-US" b="1" dirty="0">
              <a:solidFill>
                <a:srgbClr val="244A9F"/>
              </a:solidFill>
              <a:latin typeface="微軟正黑體" pitchFamily="34" charset="-120"/>
              <a:ea typeface="微軟正黑體" pitchFamily="34" charset="-120"/>
            </a:endParaRPr>
          </a:p>
        </p:txBody>
      </p:sp>
    </p:spTree>
    <p:extLst>
      <p:ext uri="{BB962C8B-B14F-4D97-AF65-F5344CB8AC3E}">
        <p14:creationId xmlns="" xmlns:p14="http://schemas.microsoft.com/office/powerpoint/2010/main" val="14728408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066&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6&quot;&gt;&lt;elem m_fUsage=&quot;4.87920511000000000000E+000&quot;&gt;&lt;m_ppcolschidx val=&quot;0&quot;/&gt;&lt;m_rgb r=&quot;ec&quot; g=&quot;f&quot; b=&quot;4b&quot;/&gt;&lt;/elem&gt;&lt;elem m_fUsage=&quot;1.42787308005351040000E+000&quot;&gt;&lt;m_ppcolschidx val=&quot;0&quot;/&gt;&lt;m_rgb r=&quot;ff&quot; g=&quot;c0&quot; b=&quot;0&quot;/&gt;&lt;/elem&gt;&lt;elem m_fUsage=&quot;1.24659000000000010000E+000&quot;&gt;&lt;m_ppcolschidx val=&quot;0&quot;/&gt;&lt;m_rgb r=&quot;f4&quot; g=&quot;a0&quot; b=&quot;4&quot;/&gt;&lt;/elem&gt;&lt;elem m_fUsage=&quot;9.66726376886591470000E-001&quot;&gt;&lt;m_ppcolschidx val=&quot;0&quot;/&gt;&lt;m_rgb r=&quot;f5&quot; g=&quot;c0&quot; b=&quot;52&quot;/&gt;&lt;/elem&gt;&lt;elem m_fUsage=&quot;3.87420489000000150000E-001&quot;&gt;&lt;m_ppcolschidx val=&quot;0&quot;/&gt;&lt;m_rgb r=&quot;f9&quot; g=&quot;fe&quot; b=&quot;36&quot;/&gt;&lt;/elem&gt;&lt;elem m_fUsage=&quot;2.05891132094649100000E-001&quot;&gt;&lt;m_ppcolschidx val=&quot;0&quot;/&gt;&lt;m_rgb r=&quot;fc&quot; g=&quot;c7&quot; b=&quot;4b&quot;/&gt;&lt;/elem&gt;&lt;/m_vecMRU&gt;&lt;/m_mruColor&gt;&lt;m_mapectfillschemeMRU&gt;&lt;key val=&quot;0&quot;/&gt;&lt;elem&gt;&lt;m_nPartnerID val=&quot;530&quot;/&gt;&lt;m_nIndex val=&quot;4&quot;/&gt;&lt;/elem&gt;&lt;key val=&quot;1&quot;/&gt;&lt;elem&gt;&lt;m_nPartnerID val=&quot;530&quot;/&gt;&lt;m_nIndex val=&quot;4&quot;/&gt;&lt;/elem&gt;&lt;key val=&quot;3&quot;/&gt;&lt;elem&gt;&lt;m_nPartnerID val=&quot;530&quot;/&gt;&lt;m_nIndex val=&quot;5&quot;/&gt;&lt;/elem&gt;&lt;/m_mapectfillschemeMRU&gt;&lt;m_eweekdayFirstOfWeek val=&quot;1&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chDecimalSymbol17909&gt;.&lt;/m_chDecimalSymbol17909&gt;&lt;m_nGroupingDigits17909 val=&quot;3&quot;/&gt;&lt;m_chGroupingSymbol17909&gt;,&lt;/m_chGroupingSymbol17909&gt;&lt;/m_precDefault&gt;&lt;/CDefaultPrec&gt;&lt;/root&gt;"/>
  <p:tag name="THINKCELLUNDODONOTDELETE" val="65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BV4E6Q8HTEi8FcGe07d1B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N6RRsm2so0eMzn2SdwNDL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WHf8CkmUkUaSBhkrvPLzN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b7_RE6_tuEy3fc6ngLtM8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dLVffpE9J0mUjix4Jkd.i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bgG_kvDRFUmT2Z0T9.E07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O6sHz8Q460KD_Mnp2eg7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1mAMrvI6kESEUXMz9j4.t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BPR50wEXEGC4Ly7oKiy2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KsGIoc3N.0CU_UOP38z1r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drjCz6IhvUS84Cl4X.wcB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sXKOyenT0e2LB0GK_xww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03FpiB8kB0qE1CNy45EO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t0OqKfNbEk.mphelu2Ja7g"/>
</p:tagLst>
</file>

<file path=ppt/tags/tag28.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qK3hxwgFvkGE52mPl25ipA"/>
</p:tagLst>
</file>

<file path=ppt/tags/tag29.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1_aYi_X9iEeov5G6UR_gF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30.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Q3C4S6RhakSLx2Y_siEtEA"/>
</p:tagLst>
</file>

<file path=ppt/tags/tag31.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ZmxcADT.nEeDVx_4H.nB8w"/>
</p:tagLst>
</file>

<file path=ppt/tags/tag32.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eDPR9KFcBEO2TF1TP9L5vQ"/>
</p:tagLst>
</file>

<file path=ppt/tags/tag33.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GS3Wdl6UzES_qUX3Pt2fu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hP6v8LMNEaAz4cC6Or0T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UjKo6ky11EiBgs3xfE247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gjpvNR9FEaVx.Lne4iRM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VGn.tiXgEuRFKHajD2lt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ApRl.CIajEeEaItlwazUo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FUrnmyrJKEiuTs._xdF.v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3O1vZIojQUqzVGR5UxIta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6LV4Q7xpkS1ETDS0ByUC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NXItsRCn0qq0x9enumU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6AYIt1IISU.zticevpLX4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o3a3iqeuECswCxYAtYT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lllSAa.2W0CU4A4Tx9s.j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SP4odOi5A0G_b24jJMETM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I1prNr2pskyoZhHZE6Bki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JC6GxmdDpUuCyF2qKmMyD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p7j10TFn0.T6zQ0m6w1g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Bbbcw633uEqjOjSQXwN7_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7jNJNhrRQkqnkfRczbUFD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lvN.fitZ6kyfZPD99QnMe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6B2heAO906OAgFcEZ.Bn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UY4P4pahU6ybWsDMQCW.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Hv5LinroU0qj29Fsxopb3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zVOHOuYoYEyMnizA4gVsu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UFQ2szsTRE2oZHRZglSAe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7.czWlxyukKqpC2mxxvTvw"/>
</p:tagLst>
</file>

<file path=ppt/tags/tag59.xml><?xml version="1.0" encoding="utf-8"?>
<p:tagLst xmlns:a="http://schemas.openxmlformats.org/drawingml/2006/main" xmlns:r="http://schemas.openxmlformats.org/officeDocument/2006/relationships" xmlns:p="http://schemas.openxmlformats.org/presentationml/2006/main">
  <p:tag name="NAME" val="Rectangle"/>
  <p:tag name="THINKCELLSHAPEDONOTDELETE" val="pB84lP_5kBUO6Fxm8Ob_s5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FmyTFe6OhUWtMh72fQ6IU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ylaSET7LyU2LnyEHFbWaTg"/>
</p:tagLst>
</file>

<file path=ppt/tags/tag62.xml><?xml version="1.0" encoding="utf-8"?>
<p:tagLst xmlns:a="http://schemas.openxmlformats.org/drawingml/2006/main" xmlns:r="http://schemas.openxmlformats.org/officeDocument/2006/relationships" xmlns:p="http://schemas.openxmlformats.org/presentationml/2006/main">
  <p:tag name="NAME" val="RectangleShape"/>
</p:tagLst>
</file>

<file path=ppt/tags/tag63.xml><?xml version="1.0" encoding="utf-8"?>
<p:tagLst xmlns:a="http://schemas.openxmlformats.org/drawingml/2006/main" xmlns:r="http://schemas.openxmlformats.org/officeDocument/2006/relationships" xmlns:p="http://schemas.openxmlformats.org/presentationml/2006/main">
  <p:tag name="NAME" val="RectangleText"/>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i2uIFX7fEy.DocZ4KfFw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q5ohFnAUa0S1fOrRfQra3Q"/>
</p:tagLst>
</file>

<file path=ppt/tags/tag66.xml><?xml version="1.0" encoding="utf-8"?>
<p:tagLst xmlns:a="http://schemas.openxmlformats.org/drawingml/2006/main" xmlns:r="http://schemas.openxmlformats.org/officeDocument/2006/relationships" xmlns:p="http://schemas.openxmlformats.org/presentationml/2006/main">
  <p:tag name="NAME" val="RectangleShape"/>
</p:tagLst>
</file>

<file path=ppt/tags/tag67.xml><?xml version="1.0" encoding="utf-8"?>
<p:tagLst xmlns:a="http://schemas.openxmlformats.org/drawingml/2006/main" xmlns:r="http://schemas.openxmlformats.org/officeDocument/2006/relationships" xmlns:p="http://schemas.openxmlformats.org/presentationml/2006/main">
  <p:tag name="NAME" val="RectangleText"/>
</p:tagLst>
</file>

<file path=ppt/tags/tag68.xml><?xml version="1.0" encoding="utf-8"?>
<p:tagLst xmlns:a="http://schemas.openxmlformats.org/drawingml/2006/main" xmlns:r="http://schemas.openxmlformats.org/officeDocument/2006/relationships" xmlns:p="http://schemas.openxmlformats.org/presentationml/2006/main">
  <p:tag name="NAME" val="RectangleShape"/>
</p:tagLst>
</file>

<file path=ppt/tags/tag69.xml><?xml version="1.0" encoding="utf-8"?>
<p:tagLst xmlns:a="http://schemas.openxmlformats.org/drawingml/2006/main" xmlns:r="http://schemas.openxmlformats.org/officeDocument/2006/relationships" xmlns:p="http://schemas.openxmlformats.org/presentationml/2006/main">
  <p:tag name="NAME" val="RectangleText"/>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heme/theme1.xml><?xml version="1.0" encoding="utf-8"?>
<a:theme xmlns:a="http://schemas.openxmlformats.org/drawingml/2006/main" name="000">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defRPr dirty="0"/>
        </a:defPPr>
      </a:lstStyle>
    </a:txDef>
  </a:objectDefaults>
  <a:extraClrSchemeLst>
    <a:extraClrScheme>
      <a:clrScheme name="00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中油瑞飞ppt模板20110323</Template>
  <TotalTime>20832</TotalTime>
  <Words>3370</Words>
  <Application>Microsoft Office PowerPoint</Application>
  <PresentationFormat>全屏显示(4:3)</PresentationFormat>
  <Paragraphs>824</Paragraphs>
  <Slides>61</Slides>
  <Notes>20</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61</vt:i4>
      </vt:variant>
    </vt:vector>
  </HeadingPairs>
  <TitlesOfParts>
    <vt:vector size="64" baseType="lpstr">
      <vt:lpstr>000</vt:lpstr>
      <vt:lpstr>1</vt:lpstr>
      <vt:lpstr>think-cell Slide</vt:lpstr>
      <vt:lpstr>幻灯片 0</vt:lpstr>
      <vt:lpstr>目录</vt:lpstr>
      <vt:lpstr>引言 → 电影《点球成金》</vt:lpstr>
      <vt:lpstr>数据本质是生产资料和资产</vt:lpstr>
      <vt:lpstr>数据爆炸式增长（每分钟……）</vt:lpstr>
      <vt:lpstr>幻灯片 5</vt:lpstr>
      <vt:lpstr>幻灯片 6</vt:lpstr>
      <vt:lpstr>需要不同“看”数据的方式</vt:lpstr>
      <vt:lpstr>需要更高性价比的数据计算与储存方式</vt:lpstr>
      <vt:lpstr>幻灯片 9</vt:lpstr>
      <vt:lpstr>超越企业现有 IT 的数据解决能量</vt:lpstr>
      <vt:lpstr>中央政府对大数据的重视程度</vt:lpstr>
      <vt:lpstr>目录</vt:lpstr>
      <vt:lpstr>什么是数据？</vt:lpstr>
      <vt:lpstr>幻灯片 14</vt:lpstr>
      <vt:lpstr>幻灯片 15</vt:lpstr>
      <vt:lpstr>幻灯片 16</vt:lpstr>
      <vt:lpstr>大数据的解释</vt:lpstr>
      <vt:lpstr>大数据带来的思维变革</vt:lpstr>
      <vt:lpstr>大数据带来的思维变革（更多）</vt:lpstr>
      <vt:lpstr>大数据带来的思维变革（更多）</vt:lpstr>
      <vt:lpstr>大数据带来的思维变革（更多）</vt:lpstr>
      <vt:lpstr>大数据带来的思维变革（更多）</vt:lpstr>
      <vt:lpstr>大数据带来的思维变革（更杂）</vt:lpstr>
      <vt:lpstr>大数据带来的思维变革（更好）</vt:lpstr>
      <vt:lpstr>大数据的4V特征</vt:lpstr>
      <vt:lpstr>大数据的4V特征（Volume）</vt:lpstr>
      <vt:lpstr>大数据的4V特征（Velocity）</vt:lpstr>
      <vt:lpstr>大数据的4V特征（Variety）</vt:lpstr>
      <vt:lpstr>大数据的4V特征（Value）</vt:lpstr>
      <vt:lpstr>幻灯片 30</vt:lpstr>
      <vt:lpstr>大数据商业价值---大数据为“未来的新石油”</vt:lpstr>
      <vt:lpstr>大数据商业价值---企业经营决策</vt:lpstr>
      <vt:lpstr>大数据商业价值---个性化营销</vt:lpstr>
      <vt:lpstr>大数据商业价值---互联网金融的核心是大数据</vt:lpstr>
      <vt:lpstr>大数据商业价值---所有互联网公司都将是大数据公司</vt:lpstr>
      <vt:lpstr>大数据商业价值---数据列入企业资产负债表只是时间问题</vt:lpstr>
      <vt:lpstr>大数据改变生活</vt:lpstr>
      <vt:lpstr>软件是大数据的引擎</vt:lpstr>
      <vt:lpstr>幻灯片 39</vt:lpstr>
      <vt:lpstr>大数据涉及的关键技术</vt:lpstr>
      <vt:lpstr>幻灯片 41</vt:lpstr>
      <vt:lpstr>幻灯片 42</vt:lpstr>
      <vt:lpstr>目录</vt:lpstr>
      <vt:lpstr>幻灯片 44</vt:lpstr>
      <vt:lpstr>幻灯片 45</vt:lpstr>
      <vt:lpstr>幻灯片 46</vt:lpstr>
      <vt:lpstr>目录</vt:lpstr>
      <vt:lpstr>商品零售大数据</vt:lpstr>
      <vt:lpstr>消费大数据</vt:lpstr>
      <vt:lpstr>大数据+政治</vt:lpstr>
      <vt:lpstr>证监会大数据</vt:lpstr>
      <vt:lpstr>金融大数据</vt:lpstr>
      <vt:lpstr>金融交易大数据</vt:lpstr>
      <vt:lpstr>制造业大数据</vt:lpstr>
      <vt:lpstr>幻灯片 55</vt:lpstr>
      <vt:lpstr>能源大数据</vt:lpstr>
      <vt:lpstr>交通大数据</vt:lpstr>
      <vt:lpstr>公安大数据</vt:lpstr>
      <vt:lpstr>文化传媒大数据</vt:lpstr>
      <vt:lpstr>航空大数据</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SunRui2013</dc:creator>
  <cp:lastModifiedBy>HP</cp:lastModifiedBy>
  <cp:revision>1679</cp:revision>
  <dcterms:created xsi:type="dcterms:W3CDTF">2011-03-23T07:21:40Z</dcterms:created>
  <dcterms:modified xsi:type="dcterms:W3CDTF">2015-12-02T08:55:08Z</dcterms:modified>
</cp:coreProperties>
</file>